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93" r:id="rId2"/>
    <p:sldId id="269" r:id="rId3"/>
    <p:sldId id="272" r:id="rId4"/>
    <p:sldId id="282" r:id="rId5"/>
    <p:sldId id="284"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57" autoAdjust="0"/>
    <p:restoredTop sz="94631" autoAdjust="0"/>
  </p:normalViewPr>
  <p:slideViewPr>
    <p:cSldViewPr>
      <p:cViewPr>
        <p:scale>
          <a:sx n="131" d="100"/>
          <a:sy n="131" d="100"/>
        </p:scale>
        <p:origin x="144" y="144"/>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0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1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2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3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5DB1074-21D6-4ADA-8D77-D7292AA4D2E3}"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31/08/2018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fld id="{BA934D29-56AD-4E9C-96DE-62FBA6B8D7B3}" type="datetimeFigureOut">
              <a:rPr lang="en-GB" smtClean="0"/>
              <a:t>31/08/2018</a:t>
            </a:fld>
            <a:endParaRPr lang="en-GB" dirty="0"/>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5DB1074-21D6-4ADA-8D77-D7292AA4D2E3}"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62" r:id="rId12"/>
    <p:sldLayoutId id="2147483963" r:id="rId13"/>
    <p:sldLayoutId id="2147483964" r:id="rId14"/>
    <p:sldLayoutId id="2147483965" r:id="rId15"/>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onkermaths.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2736" y="2267744"/>
            <a:ext cx="4968552" cy="3139321"/>
          </a:xfrm>
          <a:prstGeom prst="rect">
            <a:avLst/>
          </a:prstGeom>
          <a:noFill/>
        </p:spPr>
        <p:txBody>
          <a:bodyPr wrap="square" rtlCol="0">
            <a:spAutoFit/>
          </a:bodyPr>
          <a:lstStyle/>
          <a:p>
            <a:r>
              <a:rPr lang="en-GB" dirty="0"/>
              <a:t>To help develop children’s fluency in mathematics, we ask them to learn Key Instant Recall Facts each half term.  We expect children to practise their KIRFs at least 3 times a week. </a:t>
            </a:r>
          </a:p>
          <a:p>
            <a:endParaRPr lang="en-GB" dirty="0"/>
          </a:p>
          <a:p>
            <a:r>
              <a:rPr lang="en-GB" dirty="0"/>
              <a:t>These KIRFs align with the new curriculum.  They are intended to be challenging and it is intended that children will be taught the necessary maths in lessons beforehand.  </a:t>
            </a:r>
          </a:p>
          <a:p>
            <a:endParaRPr lang="en-GB" dirty="0"/>
          </a:p>
          <a:p>
            <a:endParaRPr lang="en-GB" dirty="0"/>
          </a:p>
        </p:txBody>
      </p:sp>
      <p:pic>
        <p:nvPicPr>
          <p:cNvPr id="3" name="Picture 2">
            <a:extLst>
              <a:ext uri="{FF2B5EF4-FFF2-40B4-BE49-F238E27FC236}">
                <a16:creationId xmlns:a16="http://schemas.microsoft.com/office/drawing/2014/main" id="{CF370A3E-62F7-7B4C-8F8C-3943CBA87797}"/>
              </a:ext>
            </a:extLst>
          </p:cNvPr>
          <p:cNvPicPr>
            <a:picLocks noChangeAspect="1"/>
          </p:cNvPicPr>
          <p:nvPr/>
        </p:nvPicPr>
        <p:blipFill>
          <a:blip r:embed="rId2"/>
          <a:stretch>
            <a:fillRect/>
          </a:stretch>
        </p:blipFill>
        <p:spPr>
          <a:xfrm>
            <a:off x="0" y="179512"/>
            <a:ext cx="6858000" cy="1617837"/>
          </a:xfrm>
          <a:prstGeom prst="rect">
            <a:avLst/>
          </a:prstGeom>
        </p:spPr>
      </p:pic>
    </p:spTree>
    <p:extLst>
      <p:ext uri="{BB962C8B-B14F-4D97-AF65-F5344CB8AC3E}">
        <p14:creationId xmlns:p14="http://schemas.microsoft.com/office/powerpoint/2010/main" val="406005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a:t>
            </a:r>
            <a:r>
              <a:rPr lang="en-GB" dirty="0">
                <a:highlight>
                  <a:srgbClr val="FFFF00"/>
                </a:highlight>
              </a:rPr>
              <a:t>AUTUMN 1</a:t>
            </a:r>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a:t>I know the multiplication and division facts for all times tables up to 12 × 12 .</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Speed Challenge </a:t>
            </a:r>
            <a:r>
              <a:rPr lang="en-GB" altLang="en-US" dirty="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Online games</a:t>
            </a:r>
            <a:r>
              <a:rPr lang="en-GB" altLang="en-US" dirty="0">
                <a:ea typeface="Calibri" pitchFamily="34" charset="0"/>
                <a:cs typeface="Times New Roman" pitchFamily="18" charset="0"/>
              </a:rPr>
              <a:t> – There are many games online which can help children practise their multiplication and division facts. </a:t>
            </a:r>
            <a:r>
              <a:rPr lang="en-GB" altLang="en-US" dirty="0">
                <a:ea typeface="Calibri" pitchFamily="34" charset="0"/>
                <a:cs typeface="Times New Roman" pitchFamily="18" charset="0"/>
                <a:hlinkClick r:id="rId2"/>
              </a:rPr>
              <a:t>www.conkermaths.org</a:t>
            </a:r>
            <a:r>
              <a:rPr lang="en-GB" altLang="en-US" dirty="0">
                <a:ea typeface="Calibri" pitchFamily="34" charset="0"/>
                <a:cs typeface="Times New Roman" pitchFamily="18" charset="0"/>
              </a:rPr>
              <a:t> is a good place to start.</a:t>
            </a: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a:t>Please see separate sheet for all times table facts.</a:t>
            </a:r>
          </a:p>
          <a:p>
            <a:pPr marL="0" indent="0">
              <a:buNone/>
            </a:pPr>
            <a:endParaRPr lang="en-GB" sz="1200" dirty="0"/>
          </a:p>
          <a:p>
            <a:pPr marL="0" indent="0">
              <a:buNone/>
            </a:pPr>
            <a:r>
              <a:rPr lang="en-GB" sz="1200" dirty="0"/>
              <a:t>This is a chance for Year 6 children to consolidate their knowledge of multiplication and division facts and to increase their speed of recall.</a:t>
            </a:r>
          </a:p>
        </p:txBody>
      </p:sp>
      <p:sp>
        <p:nvSpPr>
          <p:cNvPr id="6" name="Text Placeholder 5"/>
          <p:cNvSpPr>
            <a:spLocks noGrp="1"/>
          </p:cNvSpPr>
          <p:nvPr>
            <p:ph type="body" sz="quarter" idx="14"/>
          </p:nvPr>
        </p:nvSpPr>
        <p:spPr/>
        <p:txBody>
          <a:bodyPr/>
          <a:lstStyle/>
          <a:p>
            <a:r>
              <a:rPr lang="en-GB" dirty="0"/>
              <a:t>Key Vocabulary</a:t>
            </a:r>
          </a:p>
          <a:p>
            <a:pPr algn="l"/>
            <a:r>
              <a:rPr lang="en-GB" b="0" u="none" dirty="0"/>
              <a:t>What is 12 </a:t>
            </a:r>
            <a:r>
              <a:rPr lang="en-GB" u="none" dirty="0"/>
              <a:t>multiplied by </a:t>
            </a:r>
            <a:r>
              <a:rPr lang="en-GB" b="0" u="none" dirty="0"/>
              <a:t>6?</a:t>
            </a:r>
          </a:p>
          <a:p>
            <a:pPr algn="l"/>
            <a:r>
              <a:rPr lang="en-GB" b="0" u="none" dirty="0"/>
              <a:t>What is 7</a:t>
            </a:r>
            <a:r>
              <a:rPr lang="en-GB" u="none" dirty="0"/>
              <a:t> times </a:t>
            </a:r>
            <a:r>
              <a:rPr lang="en-GB" b="0" u="none" dirty="0"/>
              <a:t>8?</a:t>
            </a:r>
          </a:p>
          <a:p>
            <a:pPr algn="l"/>
            <a:r>
              <a:rPr lang="en-GB" b="0" u="none" dirty="0"/>
              <a:t>What is 84 </a:t>
            </a:r>
            <a:r>
              <a:rPr lang="en-GB" u="none" dirty="0"/>
              <a:t>divided by </a:t>
            </a:r>
            <a:r>
              <a:rPr lang="en-GB" b="0" u="none" dirty="0"/>
              <a:t>7?</a:t>
            </a:r>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7 × ⃝ = 28 or ⃝ ÷ 6 = 7.</a:t>
            </a:r>
          </a:p>
          <a:p>
            <a:pPr lvl="0"/>
            <a:r>
              <a:rPr lang="en-GB" altLang="en-US" dirty="0">
                <a:ea typeface="Calibri" pitchFamily="34" charset="0"/>
                <a:cs typeface="Times New Roman" pitchFamily="18" charset="0"/>
              </a:rPr>
              <a:t>Children who have already mastered their times tables should apply this knowledge to answer questions including decimals e.g. 0.7 × ⃝ = 4.2 or ⃝ ÷ 60 </a:t>
            </a:r>
            <a:r>
              <a:rPr lang="en-GB" altLang="en-US">
                <a:ea typeface="Calibri" pitchFamily="34" charset="0"/>
                <a:cs typeface="Times New Roman" pitchFamily="18" charset="0"/>
              </a:rPr>
              <a:t>= 0.7</a:t>
            </a:r>
            <a:endParaRPr lang="en-GB" altLang="en-US" dirty="0">
              <a:ea typeface="Calibri" pitchFamily="34" charset="0"/>
              <a:cs typeface="Times New Roman" pitchFamily="18" charset="0"/>
            </a:endParaRPr>
          </a:p>
          <a:p>
            <a:endParaRPr lang="en-GB" dirty="0"/>
          </a:p>
        </p:txBody>
      </p:sp>
      <p:pic>
        <p:nvPicPr>
          <p:cNvPr id="8" name="Picture 4" descr="http://www.schoolswire.org/public/Content_Management/main/images/OceanUpload54358_1379079466080_compres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32" y="107504"/>
            <a:ext cx="141922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29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a:t>
            </a:r>
            <a:r>
              <a:rPr lang="en-GB" dirty="0">
                <a:highlight>
                  <a:srgbClr val="FFFF00"/>
                </a:highlight>
              </a:rPr>
              <a:t>AUTUMN 2</a:t>
            </a:r>
            <a:endParaRPr lang="en-GB" dirty="0"/>
          </a:p>
        </p:txBody>
      </p:sp>
      <p:sp>
        <p:nvSpPr>
          <p:cNvPr id="3" name="Text Placeholder 2"/>
          <p:cNvSpPr>
            <a:spLocks noGrp="1"/>
          </p:cNvSpPr>
          <p:nvPr>
            <p:ph type="body" sz="quarter" idx="11"/>
          </p:nvPr>
        </p:nvSpPr>
        <p:spPr/>
        <p:txBody>
          <a:bodyPr>
            <a:normAutofit/>
          </a:bodyPr>
          <a:lstStyle/>
          <a:p>
            <a:r>
              <a:rPr lang="en-GB" dirty="0"/>
              <a:t>I can identify common factors of a pair of numbers. </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If your child is not yet confident with identifying factor pairs of a number, you may want to refer to the Year 5 Summer 2 sheet to practise this first.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Choose two numbers. Take it in turns to name factors. Who can find the most?</a:t>
            </a:r>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a:ea typeface="Calibri" pitchFamily="34" charset="0"/>
                <a:cs typeface="Times New Roman" pitchFamily="18" charset="0"/>
              </a:rPr>
              <a:t>The common factors of two numbers are the factors they share.</a:t>
            </a:r>
          </a:p>
          <a:p>
            <a:pPr marL="0" indent="0">
              <a:buNone/>
              <a:tabLst>
                <a:tab pos="268288" algn="l"/>
              </a:tabLst>
            </a:pPr>
            <a:r>
              <a:rPr lang="en-GB" sz="1200" i="1" dirty="0">
                <a:ea typeface="Calibri" pitchFamily="34" charset="0"/>
                <a:cs typeface="Times New Roman" pitchFamily="18" charset="0"/>
              </a:rPr>
              <a:t>E.g. the common factors of 24 and 56 are 1, 2, 4 and 8.</a:t>
            </a:r>
          </a:p>
          <a:p>
            <a:pPr marL="0" indent="0">
              <a:buNone/>
              <a:tabLst>
                <a:tab pos="268288" algn="l"/>
              </a:tabLst>
            </a:pPr>
            <a:r>
              <a:rPr lang="en-GB" sz="1200" i="1" dirty="0">
                <a:ea typeface="Calibri" pitchFamily="34" charset="0"/>
                <a:cs typeface="Times New Roman" pitchFamily="18" charset="0"/>
              </a:rPr>
              <a:t>The greatest common factor of 24 and 56 is 8.</a:t>
            </a:r>
          </a:p>
          <a:p>
            <a:pPr marL="0" indent="0">
              <a:buNone/>
              <a:tabLst>
                <a:tab pos="268288" algn="l"/>
              </a:tabLst>
            </a:pPr>
            <a:endParaRPr lang="en-GB" sz="1200" i="1" dirty="0">
              <a:ea typeface="Calibri" pitchFamily="34" charset="0"/>
              <a:cs typeface="Times New Roman" pitchFamily="18" charset="0"/>
            </a:endParaRPr>
          </a:p>
        </p:txBody>
      </p:sp>
      <p:sp>
        <p:nvSpPr>
          <p:cNvPr id="6" name="Text Placeholder 5"/>
          <p:cNvSpPr>
            <a:spLocks noGrp="1"/>
          </p:cNvSpPr>
          <p:nvPr>
            <p:ph type="body" sz="quarter" idx="14"/>
          </p:nvPr>
        </p:nvSpPr>
        <p:spPr/>
        <p:txBody>
          <a:bodyPr>
            <a:normAutofit lnSpcReduction="10000"/>
          </a:bodyPr>
          <a:lstStyle/>
          <a:p>
            <a:r>
              <a:rPr lang="en-GB" dirty="0"/>
              <a:t>Key Vocabulary</a:t>
            </a:r>
          </a:p>
          <a:p>
            <a:pPr algn="l"/>
            <a:r>
              <a:rPr lang="en-GB" u="none" dirty="0"/>
              <a:t>factor</a:t>
            </a:r>
            <a:endParaRPr lang="en-GB" b="0" u="none" dirty="0"/>
          </a:p>
          <a:p>
            <a:pPr algn="l"/>
            <a:r>
              <a:rPr lang="en-GB" u="none" dirty="0"/>
              <a:t>common factor</a:t>
            </a:r>
          </a:p>
          <a:p>
            <a:pPr algn="l"/>
            <a:r>
              <a:rPr lang="en-GB" u="none" dirty="0"/>
              <a:t>multiple</a:t>
            </a:r>
          </a:p>
          <a:p>
            <a:pPr algn="l"/>
            <a:r>
              <a:rPr lang="en-GB" u="none" dirty="0"/>
              <a:t>greatest common factor</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Children should be able to explain how they know that a number is a common factor.</a:t>
            </a:r>
          </a:p>
          <a:p>
            <a:pPr lvl="0"/>
            <a:r>
              <a:rPr lang="en-GB" dirty="0">
                <a:ea typeface="Calibri" pitchFamily="34" charset="0"/>
                <a:cs typeface="Times New Roman" pitchFamily="18" charset="0"/>
              </a:rPr>
              <a:t>E.g. 8 is a common factor of 24 and 56 because 24 = 8 × 3 and 56 = 8 × 7.</a:t>
            </a:r>
            <a:endParaRPr lang="en-GB" altLang="en-US" dirty="0">
              <a:ea typeface="Calibri" pitchFamily="34" charset="0"/>
              <a:cs typeface="Times New Roman" pitchFamily="18" charset="0"/>
            </a:endParaRPr>
          </a:p>
          <a:p>
            <a:endParaRPr lang="en-GB" dirty="0"/>
          </a:p>
        </p:txBody>
      </p:sp>
      <p:pic>
        <p:nvPicPr>
          <p:cNvPr id="8" name="Picture 4" descr="http://www.schoolswire.org/public/Content_Management/main/images/OceanUpload54358_1379079466080_compress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107504"/>
            <a:ext cx="141922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a:t>
            </a:r>
            <a:r>
              <a:rPr lang="en-GB" dirty="0">
                <a:highlight>
                  <a:srgbClr val="FFFF00"/>
                </a:highlight>
              </a:rPr>
              <a:t>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convert between decimals, fractions and percentages.</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start with tenths before moving on to hundredths.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t>Play games </a:t>
            </a:r>
            <a:r>
              <a:rPr lang="en-GB" altLang="en-US" dirty="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a:solidFill>
                              <a:schemeClr val="tx1"/>
                            </a:solidFill>
                          </a:endParaRPr>
                        </a:p>
                        <a:p>
                          <a:pPr marL="0" indent="0">
                            <a:buNone/>
                          </a:pPr>
                          <a:endParaRPr kumimoji="0" lang="en-GB" sz="500" b="0" kern="1200" dirty="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a:solidFill>
                              <a:schemeClr val="tx1"/>
                            </a:solidFill>
                          </a:endParaRPr>
                        </a:p>
                        <a:p>
                          <a:pPr marL="0" indent="0">
                            <a:buNone/>
                          </a:pPr>
                          <a:endParaRPr lang="en-GB" sz="5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a:solidFill>
                              <a:schemeClr val="tx1"/>
                            </a:solidFill>
                          </a:endParaRPr>
                        </a:p>
                        <a:p>
                          <a:pPr marL="0" indent="0">
                            <a:buNone/>
                          </a:pPr>
                          <a:endParaRPr lang="en-GB" sz="5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1">
                          <a:blip r:embed="rId2"/>
                          <a:stretch>
                            <a:fillRect l="-493" r="-200493" b="-206"/>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1">
                          <a:blip r:embed="rId2"/>
                          <a:stretch>
                            <a:fillRect l="-200985" b="-206"/>
                          </a:stretch>
                        </a:blipFill>
                      </a:tcPr>
                    </a:tc>
                  </a:tr>
                </a:tbl>
              </a:graphicData>
            </a:graphic>
          </p:graphicFrame>
        </mc:Fallback>
      </mc:AlternateContent>
      <p:sp>
        <p:nvSpPr>
          <p:cNvPr id="6" name="Text Placeholder 5"/>
          <p:cNvSpPr>
            <a:spLocks noGrp="1"/>
          </p:cNvSpPr>
          <p:nvPr>
            <p:ph type="body" sz="quarter" idx="14"/>
          </p:nvPr>
        </p:nvSpPr>
        <p:spPr>
          <a:xfrm>
            <a:off x="4509120" y="2627784"/>
            <a:ext cx="1944216" cy="1728192"/>
          </a:xfrm>
        </p:spPr>
        <p:txBody>
          <a:bodyPr>
            <a:normAutofit/>
          </a:bodyPr>
          <a:lstStyle/>
          <a:p>
            <a:r>
              <a:rPr lang="en-GB" dirty="0"/>
              <a:t>Key Vocabulary</a:t>
            </a:r>
          </a:p>
          <a:p>
            <a:pPr algn="l"/>
            <a:r>
              <a:rPr lang="en-GB" b="0" u="none" dirty="0"/>
              <a:t>How many </a:t>
            </a:r>
            <a:r>
              <a:rPr lang="en-GB" u="none" dirty="0"/>
              <a:t>tenths </a:t>
            </a:r>
            <a:r>
              <a:rPr lang="en-GB" b="0" u="none" dirty="0"/>
              <a:t>is 0.8?</a:t>
            </a:r>
          </a:p>
          <a:p>
            <a:pPr algn="l"/>
            <a:r>
              <a:rPr lang="en-GB" b="0" u="none" dirty="0"/>
              <a:t>How many </a:t>
            </a:r>
            <a:r>
              <a:rPr lang="en-GB" u="none" dirty="0"/>
              <a:t>hundredths</a:t>
            </a:r>
            <a:r>
              <a:rPr lang="en-GB" b="0" u="none" dirty="0"/>
              <a:t> is 0.12?</a:t>
            </a:r>
          </a:p>
          <a:p>
            <a:pPr algn="l"/>
            <a:r>
              <a:rPr lang="en-GB" b="0" u="none" dirty="0"/>
              <a:t>Write 0.75 as a </a:t>
            </a:r>
            <a:r>
              <a:rPr lang="en-GB" u="none" dirty="0"/>
              <a:t>fraction</a:t>
            </a:r>
            <a:r>
              <a:rPr lang="en-GB" b="0" u="none" dirty="0"/>
              <a:t>?</a:t>
            </a:r>
          </a:p>
          <a:p>
            <a:pPr algn="l"/>
            <a:r>
              <a:rPr lang="en-GB" b="0" u="none" dirty="0"/>
              <a:t>Write ¼ as a </a:t>
            </a:r>
            <a:r>
              <a:rPr lang="en-GB" u="none" dirty="0"/>
              <a:t>decimal</a:t>
            </a:r>
            <a:r>
              <a:rPr lang="en-GB" b="0" u="none" dirty="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p:pic>
        <p:nvPicPr>
          <p:cNvPr id="8" name="Picture 4" descr="http://www.schoolswire.org/public/Content_Management/main/images/OceanUpload54358_1379079466080_compres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32" y="107504"/>
            <a:ext cx="141922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6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Year 6 </a:t>
            </a:r>
            <a:r>
              <a:rPr lang="en-GB">
                <a:highlight>
                  <a:srgbClr val="FFFF00"/>
                </a:highlight>
              </a:rPr>
              <a:t>SPRING 2</a:t>
            </a:r>
            <a:endParaRPr lang="en-GB" dirty="0"/>
          </a:p>
        </p:txBody>
      </p:sp>
      <p:sp>
        <p:nvSpPr>
          <p:cNvPr id="3" name="Text Placeholder 2"/>
          <p:cNvSpPr>
            <a:spLocks noGrp="1"/>
          </p:cNvSpPr>
          <p:nvPr>
            <p:ph type="body" sz="quarter" idx="11"/>
          </p:nvPr>
        </p:nvSpPr>
        <p:spPr/>
        <p:txBody>
          <a:bodyPr>
            <a:normAutofit/>
          </a:bodyPr>
          <a:lstStyle/>
          <a:p>
            <a:r>
              <a:rPr lang="en-GB" dirty="0"/>
              <a:t>I can identify prime numbers up to 50. </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5" name="Content Placeholder 4"/>
          <p:cNvSpPr>
            <a:spLocks noGrp="1"/>
          </p:cNvSpPr>
          <p:nvPr>
            <p:ph sz="quarter" idx="13"/>
          </p:nvPr>
        </p:nvSpPr>
        <p:spPr>
          <a:xfrm>
            <a:off x="719336" y="2555776"/>
            <a:ext cx="3390900" cy="2376264"/>
          </a:xfrm>
        </p:spPr>
        <p:txBody>
          <a:bodyPr>
            <a:normAutofit fontScale="77500" lnSpcReduction="20000"/>
          </a:bodyPr>
          <a:lstStyle/>
          <a:p>
            <a:pPr marL="0" indent="0">
              <a:buNone/>
              <a:tabLst>
                <a:tab pos="268288" algn="l"/>
              </a:tabLst>
            </a:pPr>
            <a:r>
              <a:rPr lang="en-GB" sz="1200" i="1" dirty="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a:ea typeface="Calibri" pitchFamily="34" charset="0"/>
                <a:cs typeface="Times New Roman" pitchFamily="18" charset="0"/>
              </a:rPr>
              <a:t>The following numbers are prime numbers:</a:t>
            </a:r>
          </a:p>
          <a:p>
            <a:pPr marL="0" indent="0">
              <a:buNone/>
              <a:tabLst>
                <a:tab pos="268288" algn="l"/>
              </a:tabLst>
            </a:pPr>
            <a:r>
              <a:rPr lang="en-GB" sz="1200" i="1" dirty="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27, 29, 31, 37, 41, 43, 47</a:t>
            </a:r>
          </a:p>
          <a:p>
            <a:pPr marL="0" indent="0">
              <a:buNone/>
              <a:tabLst>
                <a:tab pos="268288" algn="l"/>
              </a:tabLst>
            </a:pPr>
            <a:endParaRPr lang="en-GB" sz="1200" i="1" dirty="0">
              <a:ea typeface="Calibri" pitchFamily="34" charset="0"/>
              <a:cs typeface="Times New Roman" pitchFamily="18" charset="0"/>
            </a:endParaRPr>
          </a:p>
          <a:p>
            <a:pPr marL="0" indent="0">
              <a:buNone/>
              <a:tabLst>
                <a:tab pos="268288" algn="l"/>
              </a:tabLst>
            </a:pPr>
            <a:r>
              <a:rPr lang="en-GB" sz="1200" i="1" dirty="0">
                <a:ea typeface="Calibri" pitchFamily="34" charset="0"/>
                <a:cs typeface="Times New Roman" pitchFamily="18" charset="0"/>
              </a:rPr>
              <a:t>A composite number is divisible by a number other than 1 or itself.</a:t>
            </a:r>
          </a:p>
          <a:p>
            <a:pPr marL="0" indent="0">
              <a:buNone/>
              <a:tabLst>
                <a:tab pos="268288" algn="l"/>
              </a:tabLst>
            </a:pPr>
            <a:r>
              <a:rPr lang="en-GB" sz="1200" i="1" dirty="0">
                <a:ea typeface="Calibri" pitchFamily="34" charset="0"/>
                <a:cs typeface="Times New Roman" pitchFamily="18" charset="0"/>
              </a:rPr>
              <a:t>The following numbers are composite numbers:</a:t>
            </a:r>
          </a:p>
          <a:p>
            <a:pPr marL="0" indent="0">
              <a:buNone/>
              <a:tabLst>
                <a:tab pos="268288" algn="l"/>
              </a:tabLst>
            </a:pPr>
            <a:r>
              <a:rPr lang="en-GB" sz="1200" i="1" dirty="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22, 24, 25, 26, 27, 28, 30, 32, 34, 35, 36,</a:t>
            </a:r>
          </a:p>
          <a:p>
            <a:pPr marL="0" indent="0">
              <a:buNone/>
              <a:tabLst>
                <a:tab pos="268288" algn="l"/>
              </a:tabLst>
            </a:pPr>
            <a:r>
              <a:rPr lang="en-GB" sz="1200" i="1" dirty="0">
                <a:ea typeface="Calibri" pitchFamily="34" charset="0"/>
                <a:cs typeface="Times New Roman" pitchFamily="18" charset="0"/>
              </a:rPr>
              <a:t>	38, 39, 40, 42, 44, 45, 46, 48, 49, 50</a:t>
            </a:r>
          </a:p>
        </p:txBody>
      </p:sp>
      <p:sp>
        <p:nvSpPr>
          <p:cNvPr id="6" name="Text Placeholder 5"/>
          <p:cNvSpPr>
            <a:spLocks noGrp="1"/>
          </p:cNvSpPr>
          <p:nvPr>
            <p:ph type="body" sz="quarter" idx="14"/>
          </p:nvPr>
        </p:nvSpPr>
        <p:spPr/>
        <p:txBody>
          <a:bodyPr>
            <a:normAutofit lnSpcReduction="10000"/>
          </a:bodyPr>
          <a:lstStyle/>
          <a:p>
            <a:r>
              <a:rPr lang="en-GB" dirty="0"/>
              <a:t>Key Vocabulary</a:t>
            </a:r>
          </a:p>
          <a:p>
            <a:pPr algn="l"/>
            <a:r>
              <a:rPr lang="en-GB" u="none" dirty="0"/>
              <a:t>prime number</a:t>
            </a:r>
            <a:endParaRPr lang="en-GB" b="0" u="none" dirty="0"/>
          </a:p>
          <a:p>
            <a:pPr algn="l"/>
            <a:r>
              <a:rPr lang="en-GB" u="none" dirty="0"/>
              <a:t>composite number</a:t>
            </a:r>
            <a:endParaRPr lang="en-GB" b="0" u="none" dirty="0"/>
          </a:p>
          <a:p>
            <a:pPr algn="l"/>
            <a:r>
              <a:rPr lang="en-GB" u="none" dirty="0"/>
              <a:t>factor</a:t>
            </a:r>
          </a:p>
          <a:p>
            <a:pPr algn="l"/>
            <a:r>
              <a:rPr lang="en-GB" u="none" dirty="0"/>
              <a:t>multiple</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Children should be able to explain how they know that a number is composite.</a:t>
            </a:r>
          </a:p>
          <a:p>
            <a:pPr lvl="0"/>
            <a:r>
              <a:rPr lang="en-GB" dirty="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pic>
        <p:nvPicPr>
          <p:cNvPr id="8" name="Picture 4" descr="http://www.schoolswire.org/public/Content_Management/main/images/OceanUpload54358_1379079466080_compress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107504"/>
            <a:ext cx="141922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5340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1853</TotalTime>
  <Words>1105</Words>
  <Application>Microsoft Macintosh PowerPoint</Application>
  <PresentationFormat>On-screen Show (4:3)</PresentationFormat>
  <Paragraphs>107</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Cambria Math</vt:lpstr>
      <vt:lpstr>Franklin Gothic Book</vt:lpstr>
      <vt:lpstr>Franklin Gothic Medium</vt:lpstr>
      <vt:lpstr>Times New Roman</vt:lpstr>
      <vt:lpstr>Tunga</vt:lpstr>
      <vt:lpstr>Wingdings</vt:lpstr>
      <vt:lpstr>Angles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Microsoft Office User</cp:lastModifiedBy>
  <cp:revision>124</cp:revision>
  <dcterms:created xsi:type="dcterms:W3CDTF">2014-08-28T09:37:14Z</dcterms:created>
  <dcterms:modified xsi:type="dcterms:W3CDTF">2018-08-31T15:49:37Z</dcterms:modified>
</cp:coreProperties>
</file>