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1" r:id="rId1"/>
  </p:sldMasterIdLst>
  <p:sldIdLst>
    <p:sldId id="293" r:id="rId2"/>
    <p:sldId id="269" r:id="rId3"/>
    <p:sldId id="272" r:id="rId4"/>
    <p:sldId id="282" r:id="rId5"/>
    <p:sldId id="284"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57" autoAdjust="0"/>
    <p:restoredTop sz="94631" autoAdjust="0"/>
  </p:normalViewPr>
  <p:slideViewPr>
    <p:cSldViewPr>
      <p:cViewPr>
        <p:scale>
          <a:sx n="131" d="100"/>
          <a:sy n="131" d="100"/>
        </p:scale>
        <p:origin x="144" y="144"/>
      </p:cViewPr>
      <p:guideLst>
        <p:guide orient="horz" pos="2880"/>
        <p:guide pos="2160"/>
      </p:guideLst>
    </p:cSldViewPr>
  </p:slideViewPr>
  <p:outlineViewPr>
    <p:cViewPr>
      <p:scale>
        <a:sx n="33" d="100"/>
        <a:sy n="33" d="100"/>
      </p:scale>
      <p:origin x="48" y="59274"/>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yfieldcambridge.org/"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yfieldcambridge.org/" TargetMode="Externa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yfieldcambridge.org/"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mayfieldcambridge.org/"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612835" y="2307204"/>
            <a:ext cx="4236467" cy="1605741"/>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0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3073" name="Picture 16" descr="Mayfield Primary School">
            <a:hlinkClick r:id="rId2" tooltip="&quot; Everyone is welcome ·         Our diversity enriches us all ·         We all do our best for ourselves and for each other&quo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641" y="196734"/>
            <a:ext cx="1262180" cy="126218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31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3073" name="Picture 16" descr="Mayfield Primary School">
            <a:hlinkClick r:id="rId2" tooltip="&quot; Everyone is welcome ·         Our diversity enriches us all ·         We all do our best for ourselves and for each other&quo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641" y="196734"/>
            <a:ext cx="1262180" cy="126218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32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3073" name="Picture 16" descr="Mayfield Primary School">
            <a:hlinkClick r:id="rId2" tooltip="&quot; Everyone is welcome ·         Our diversity enriches us all ·         We all do our best for ourselves and for each other&quo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641" y="196734"/>
            <a:ext cx="1262180" cy="126218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33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3073" name="Picture 16" descr="Mayfield Primary School">
            <a:hlinkClick r:id="rId2" tooltip="&quot; Everyone is welcome ·         Our diversity enriches us all ·         We all do our best for ourselves and for each other&quo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88641" y="196734"/>
            <a:ext cx="1262180" cy="126218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14549" y="2302317"/>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675208" y="1675211"/>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588698" y="2101472"/>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973466" y="3004514"/>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5DB1074-21D6-4ADA-8D77-D7292AA4D2E3}"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19"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857610"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31/08/2018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785" y="6735057"/>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17220" y="487680"/>
            <a:ext cx="5640705" cy="73152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17220" y="1467505"/>
            <a:ext cx="5640705" cy="47731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fld id="{BA934D29-56AD-4E9C-96DE-62FBA6B8D7B3}" type="datetimeFigureOut">
              <a:rPr lang="en-GB" smtClean="0"/>
              <a:t>31/08/2018</a:t>
            </a:fld>
            <a:endParaRPr lang="en-GB" dirty="0"/>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dirty="0"/>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5DB1074-21D6-4ADA-8D77-D7292AA4D2E3}"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62" r:id="rId12"/>
    <p:sldLayoutId id="2147483963" r:id="rId13"/>
    <p:sldLayoutId id="2147483964" r:id="rId14"/>
    <p:sldLayoutId id="2147483965" r:id="rId15"/>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conkermaths.org/"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2736" y="2267744"/>
            <a:ext cx="4968552" cy="3139321"/>
          </a:xfrm>
          <a:prstGeom prst="rect">
            <a:avLst/>
          </a:prstGeom>
          <a:noFill/>
        </p:spPr>
        <p:txBody>
          <a:bodyPr wrap="square" rtlCol="0">
            <a:spAutoFit/>
          </a:bodyPr>
          <a:lstStyle/>
          <a:p>
            <a:r>
              <a:rPr lang="en-GB" dirty="0"/>
              <a:t>To help develop children’s fluency in mathematics, we ask them to learn Key Instant Recall Facts each half term.  We expect children to practise their KIRFs at least 3 times a week. </a:t>
            </a:r>
          </a:p>
          <a:p>
            <a:endParaRPr lang="en-GB" dirty="0"/>
          </a:p>
          <a:p>
            <a:r>
              <a:rPr lang="en-GB" dirty="0"/>
              <a:t>These KIRFs align with the new curriculum.  They are intended to be challenging and it is intended that children will be taught the necessary maths in lessons beforehand.  </a:t>
            </a:r>
          </a:p>
          <a:p>
            <a:endParaRPr lang="en-GB" dirty="0"/>
          </a:p>
          <a:p>
            <a:endParaRPr lang="en-GB" dirty="0"/>
          </a:p>
        </p:txBody>
      </p:sp>
      <p:pic>
        <p:nvPicPr>
          <p:cNvPr id="3" name="Picture 2">
            <a:extLst>
              <a:ext uri="{FF2B5EF4-FFF2-40B4-BE49-F238E27FC236}">
                <a16:creationId xmlns:a16="http://schemas.microsoft.com/office/drawing/2014/main" id="{CF370A3E-62F7-7B4C-8F8C-3943CBA87797}"/>
              </a:ext>
            </a:extLst>
          </p:cNvPr>
          <p:cNvPicPr>
            <a:picLocks noChangeAspect="1"/>
          </p:cNvPicPr>
          <p:nvPr/>
        </p:nvPicPr>
        <p:blipFill>
          <a:blip r:embed="rId2"/>
          <a:stretch>
            <a:fillRect/>
          </a:stretch>
        </p:blipFill>
        <p:spPr>
          <a:xfrm>
            <a:off x="0" y="179512"/>
            <a:ext cx="6858000" cy="1617837"/>
          </a:xfrm>
          <a:prstGeom prst="rect">
            <a:avLst/>
          </a:prstGeom>
        </p:spPr>
      </p:pic>
    </p:spTree>
    <p:extLst>
      <p:ext uri="{BB962C8B-B14F-4D97-AF65-F5344CB8AC3E}">
        <p14:creationId xmlns:p14="http://schemas.microsoft.com/office/powerpoint/2010/main" val="406005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6 </a:t>
            </a:r>
            <a:r>
              <a:rPr lang="en-GB" dirty="0">
                <a:highlight>
                  <a:srgbClr val="FFFF00"/>
                </a:highlight>
              </a:rPr>
              <a:t>AUTUMN 1</a:t>
            </a:r>
          </a:p>
        </p:txBody>
      </p:sp>
      <p:sp>
        <p:nvSpPr>
          <p:cNvPr id="3" name="Text Placeholder 2"/>
          <p:cNvSpPr>
            <a:spLocks noGrp="1"/>
          </p:cNvSpPr>
          <p:nvPr>
            <p:ph type="body" sz="quarter" idx="11"/>
          </p:nvPr>
        </p:nvSpPr>
        <p:spPr>
          <a:xfrm>
            <a:off x="548681" y="1619251"/>
            <a:ext cx="6192688" cy="504479"/>
          </a:xfrm>
        </p:spPr>
        <p:txBody>
          <a:bodyPr>
            <a:normAutofit/>
          </a:bodyPr>
          <a:lstStyle/>
          <a:p>
            <a:r>
              <a:rPr lang="en-GB" sz="1400" dirty="0"/>
              <a:t>I know the multiplication and division facts for all times tables up to 12 × 12 .</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family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ea typeface="Calibri" pitchFamily="34" charset="0"/>
                <a:cs typeface="Times New Roman" pitchFamily="18" charset="0"/>
              </a:rPr>
              <a:t>Speed Challenge </a:t>
            </a:r>
            <a:r>
              <a:rPr lang="en-GB" altLang="en-US" dirty="0">
                <a:ea typeface="Calibri" pitchFamily="34" charset="0"/>
                <a:cs typeface="Times New Roman" pitchFamily="18" charset="0"/>
              </a:rPr>
              <a:t>– Take two packs of playing cards and remove the kings. Turn over two cards and ask your child to multiply the numbers together (Ace = 1, Jack = 11, Queen = 12). How many questions can they answer correctly in 2 minutes?  Practise regularly and see if they can beat their high score.</a:t>
            </a:r>
          </a:p>
          <a:p>
            <a:pPr eaLnBrk="0" fontAlgn="base" hangingPunct="0">
              <a:spcBef>
                <a:spcPct val="0"/>
              </a:spcBef>
              <a:spcAft>
                <a:spcPct val="0"/>
              </a:spcAft>
              <a:buClrTx/>
              <a:buSzTx/>
            </a:pPr>
            <a:endParaRPr lang="en-GB" altLang="en-US"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Online games</a:t>
            </a:r>
            <a:r>
              <a:rPr lang="en-GB" altLang="en-US" dirty="0">
                <a:ea typeface="Calibri" pitchFamily="34" charset="0"/>
                <a:cs typeface="Times New Roman" pitchFamily="18" charset="0"/>
              </a:rPr>
              <a:t> – There are many games online which can help children practise their multiplication and division facts. </a:t>
            </a:r>
            <a:r>
              <a:rPr lang="en-GB" altLang="en-US" dirty="0">
                <a:ea typeface="Calibri" pitchFamily="34" charset="0"/>
                <a:cs typeface="Times New Roman" pitchFamily="18" charset="0"/>
                <a:hlinkClick r:id="rId2"/>
              </a:rPr>
              <a:t>www.conkermaths.org</a:t>
            </a:r>
            <a:r>
              <a:rPr lang="en-GB" altLang="en-US" dirty="0">
                <a:ea typeface="Calibri" pitchFamily="34" charset="0"/>
                <a:cs typeface="Times New Roman" pitchFamily="18" charset="0"/>
              </a:rPr>
              <a:t> is a good place to start.</a:t>
            </a:r>
            <a:endParaRPr lang="en-GB" altLang="en-US" u="sng" dirty="0">
              <a:ea typeface="Calibri" pitchFamily="34" charset="0"/>
              <a:cs typeface="Times New Roman" pitchFamily="18" charset="0"/>
            </a:endParaRPr>
          </a:p>
          <a:p>
            <a:pPr lvl="0" eaLnBrk="0" fontAlgn="base" hangingPunct="0">
              <a:spcBef>
                <a:spcPct val="0"/>
              </a:spcBef>
              <a:spcAft>
                <a:spcPct val="0"/>
              </a:spcAft>
              <a:buClrTx/>
              <a:buSzTx/>
            </a:pPr>
            <a:endParaRPr lang="en-GB" altLang="en-US" u="sng" dirty="0">
              <a:ea typeface="Calibri" pitchFamily="34" charset="0"/>
              <a:cs typeface="Times New Roman" pitchFamily="18" charset="0"/>
            </a:endParaRPr>
          </a:p>
          <a:p>
            <a:pPr lvl="0" eaLnBrk="0" fontAlgn="base" hangingPunct="0">
              <a:spcBef>
                <a:spcPct val="0"/>
              </a:spcBef>
              <a:spcAft>
                <a:spcPct val="0"/>
              </a:spcAft>
              <a:buClrTx/>
              <a:buSzTx/>
            </a:pPr>
            <a:r>
              <a:rPr lang="en-GB" altLang="en-US" u="sng" dirty="0">
                <a:ea typeface="Calibri" pitchFamily="34" charset="0"/>
                <a:cs typeface="Times New Roman" pitchFamily="18" charset="0"/>
              </a:rPr>
              <a:t>Use memory tricks</a:t>
            </a:r>
            <a:r>
              <a:rPr lang="en-GB" altLang="en-US" dirty="0">
                <a:ea typeface="Calibri" pitchFamily="34" charset="0"/>
                <a:cs typeface="Times New Roman" pitchFamily="18" charset="0"/>
              </a:rPr>
              <a:t> – For those hard-to-remember facts, www.multiplication.com has some strange picture stories to help children remember.</a:t>
            </a:r>
            <a:endParaRPr lang="en-GB" altLang="en-US" dirty="0">
              <a:cs typeface="Arial" pitchFamily="34" charset="0"/>
            </a:endParaRPr>
          </a:p>
          <a:p>
            <a:pPr eaLnBrk="0" fontAlgn="base" hangingPunct="0">
              <a:spcBef>
                <a:spcPct val="0"/>
              </a:spcBef>
              <a:spcAft>
                <a:spcPct val="0"/>
              </a:spcAft>
              <a:buClrTx/>
              <a:buSzTx/>
            </a:pPr>
            <a:endParaRPr lang="en-GB" altLang="en-US" dirty="0"/>
          </a:p>
        </p:txBody>
      </p:sp>
      <p:sp>
        <p:nvSpPr>
          <p:cNvPr id="5" name="Content Placeholder 4"/>
          <p:cNvSpPr>
            <a:spLocks noGrp="1"/>
          </p:cNvSpPr>
          <p:nvPr>
            <p:ph sz="quarter" idx="13"/>
          </p:nvPr>
        </p:nvSpPr>
        <p:spPr>
          <a:xfrm>
            <a:off x="719336" y="2987824"/>
            <a:ext cx="3390900" cy="1792040"/>
          </a:xfrm>
        </p:spPr>
        <p:txBody>
          <a:bodyPr>
            <a:normAutofit/>
          </a:bodyPr>
          <a:lstStyle/>
          <a:p>
            <a:pPr marL="0" indent="0">
              <a:buNone/>
            </a:pPr>
            <a:r>
              <a:rPr lang="en-GB" sz="1200" dirty="0"/>
              <a:t>Please see separate sheet for all times table facts.</a:t>
            </a:r>
          </a:p>
          <a:p>
            <a:pPr marL="0" indent="0">
              <a:buNone/>
            </a:pPr>
            <a:endParaRPr lang="en-GB" sz="1200" dirty="0"/>
          </a:p>
          <a:p>
            <a:pPr marL="0" indent="0">
              <a:buNone/>
            </a:pPr>
            <a:r>
              <a:rPr lang="en-GB" sz="1200" dirty="0"/>
              <a:t>This is a chance for Year 6 children to consolidate their knowledge of multiplication and division facts and to increase their speed of recall.</a:t>
            </a:r>
          </a:p>
        </p:txBody>
      </p:sp>
      <p:sp>
        <p:nvSpPr>
          <p:cNvPr id="6" name="Text Placeholder 5"/>
          <p:cNvSpPr>
            <a:spLocks noGrp="1"/>
          </p:cNvSpPr>
          <p:nvPr>
            <p:ph type="body" sz="quarter" idx="14"/>
          </p:nvPr>
        </p:nvSpPr>
        <p:spPr/>
        <p:txBody>
          <a:bodyPr/>
          <a:lstStyle/>
          <a:p>
            <a:r>
              <a:rPr lang="en-GB" dirty="0"/>
              <a:t>Key Vocabulary</a:t>
            </a:r>
          </a:p>
          <a:p>
            <a:pPr algn="l"/>
            <a:r>
              <a:rPr lang="en-GB" b="0" u="none" dirty="0"/>
              <a:t>What is 12 </a:t>
            </a:r>
            <a:r>
              <a:rPr lang="en-GB" u="none" dirty="0"/>
              <a:t>multiplied by </a:t>
            </a:r>
            <a:r>
              <a:rPr lang="en-GB" b="0" u="none" dirty="0"/>
              <a:t>6?</a:t>
            </a:r>
          </a:p>
          <a:p>
            <a:pPr algn="l"/>
            <a:r>
              <a:rPr lang="en-GB" b="0" u="none" dirty="0"/>
              <a:t>What is 7</a:t>
            </a:r>
            <a:r>
              <a:rPr lang="en-GB" u="none" dirty="0"/>
              <a:t> times </a:t>
            </a:r>
            <a:r>
              <a:rPr lang="en-GB" b="0" u="none" dirty="0"/>
              <a:t>8?</a:t>
            </a:r>
          </a:p>
          <a:p>
            <a:pPr algn="l"/>
            <a:r>
              <a:rPr lang="en-GB" b="0" u="none" dirty="0"/>
              <a:t>What is 84 </a:t>
            </a:r>
            <a:r>
              <a:rPr lang="en-GB" u="none" dirty="0"/>
              <a:t>divided by </a:t>
            </a:r>
            <a:r>
              <a:rPr lang="en-GB" b="0" u="none" dirty="0"/>
              <a:t>7?</a:t>
            </a:r>
          </a:p>
        </p:txBody>
      </p:sp>
      <p:sp>
        <p:nvSpPr>
          <p:cNvPr id="13" name="Text Placeholder 12"/>
          <p:cNvSpPr>
            <a:spLocks noGrp="1"/>
          </p:cNvSpPr>
          <p:nvPr>
            <p:ph type="body" sz="quarter" idx="15"/>
          </p:nvPr>
        </p:nvSpPr>
        <p:spPr>
          <a:xfrm>
            <a:off x="685801" y="4572000"/>
            <a:ext cx="5838825" cy="974205"/>
          </a:xfrm>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7 × ⃝ = 28 or ⃝ ÷ 6 = 7.</a:t>
            </a:r>
          </a:p>
          <a:p>
            <a:pPr lvl="0"/>
            <a:r>
              <a:rPr lang="en-GB" altLang="en-US" dirty="0">
                <a:ea typeface="Calibri" pitchFamily="34" charset="0"/>
                <a:cs typeface="Times New Roman" pitchFamily="18" charset="0"/>
              </a:rPr>
              <a:t>Children who have already mastered their times tables should apply this knowledge to answer questions including decimals e.g. 0.7 × ⃝ = 4.2 or ⃝ ÷ 60 </a:t>
            </a:r>
            <a:r>
              <a:rPr lang="en-GB" altLang="en-US">
                <a:ea typeface="Calibri" pitchFamily="34" charset="0"/>
                <a:cs typeface="Times New Roman" pitchFamily="18" charset="0"/>
              </a:rPr>
              <a:t>= 0.7</a:t>
            </a:r>
            <a:endParaRPr lang="en-GB" altLang="en-US" dirty="0">
              <a:ea typeface="Calibri" pitchFamily="34" charset="0"/>
              <a:cs typeface="Times New Roman" pitchFamily="18" charset="0"/>
            </a:endParaRPr>
          </a:p>
          <a:p>
            <a:endParaRPr lang="en-GB" dirty="0"/>
          </a:p>
        </p:txBody>
      </p:sp>
      <p:pic>
        <p:nvPicPr>
          <p:cNvPr id="8" name="Picture 4" descr="http://www.schoolswire.org/public/Content_Management/main/images/OceanUpload54358_1379079466080_compress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32" y="107504"/>
            <a:ext cx="141922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291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6 </a:t>
            </a:r>
            <a:r>
              <a:rPr lang="en-GB" dirty="0">
                <a:highlight>
                  <a:srgbClr val="FFFF00"/>
                </a:highlight>
              </a:rPr>
              <a:t>AUTUMN 2</a:t>
            </a:r>
            <a:endParaRPr lang="en-GB" dirty="0"/>
          </a:p>
        </p:txBody>
      </p:sp>
      <p:sp>
        <p:nvSpPr>
          <p:cNvPr id="3" name="Text Placeholder 2"/>
          <p:cNvSpPr>
            <a:spLocks noGrp="1"/>
          </p:cNvSpPr>
          <p:nvPr>
            <p:ph type="body" sz="quarter" idx="11"/>
          </p:nvPr>
        </p:nvSpPr>
        <p:spPr/>
        <p:txBody>
          <a:bodyPr>
            <a:normAutofit/>
          </a:bodyPr>
          <a:lstStyle/>
          <a:p>
            <a:r>
              <a:rPr lang="en-GB" dirty="0"/>
              <a:t>I can identify common factors of a pair of numbers. </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If your child is not yet confident with identifying factor pairs of a number, you may want to refer to the Year 5 Summer 2 sheet to practise this first.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cs typeface="Arial" pitchFamily="34" charset="0"/>
              </a:rPr>
              <a:t>There are many online games to practise finding the greatest common factor, for example:</a:t>
            </a:r>
          </a:p>
          <a:p>
            <a:pPr lvl="0" eaLnBrk="0" fontAlgn="base" hangingPunct="0">
              <a:spcBef>
                <a:spcPct val="0"/>
              </a:spcBef>
              <a:spcAft>
                <a:spcPct val="0"/>
              </a:spcAft>
              <a:buClrTx/>
              <a:buSzTx/>
            </a:pPr>
            <a:r>
              <a:rPr lang="en-GB" altLang="en-US" dirty="0">
                <a:cs typeface="Arial" pitchFamily="34" charset="0"/>
              </a:rPr>
              <a:t>http://www.fun4thebrain.com/beyondfacts/gcfsketch.html</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cs typeface="Arial" pitchFamily="34" charset="0"/>
              </a:rPr>
              <a:t>Choose two numbers. Take it in turns to name factors. Who can find the most?</a:t>
            </a:r>
          </a:p>
        </p:txBody>
      </p:sp>
      <p:sp>
        <p:nvSpPr>
          <p:cNvPr id="5" name="Content Placeholder 4"/>
          <p:cNvSpPr>
            <a:spLocks noGrp="1"/>
          </p:cNvSpPr>
          <p:nvPr>
            <p:ph sz="quarter" idx="13"/>
          </p:nvPr>
        </p:nvSpPr>
        <p:spPr>
          <a:xfrm>
            <a:off x="719336" y="2555776"/>
            <a:ext cx="3390900" cy="2376264"/>
          </a:xfrm>
        </p:spPr>
        <p:txBody>
          <a:bodyPr>
            <a:normAutofit/>
          </a:bodyPr>
          <a:lstStyle/>
          <a:p>
            <a:pPr marL="0" indent="0">
              <a:buNone/>
              <a:tabLst>
                <a:tab pos="268288" algn="l"/>
              </a:tabLst>
            </a:pPr>
            <a:r>
              <a:rPr lang="en-GB" sz="1200" i="1" dirty="0">
                <a:ea typeface="Calibri" pitchFamily="34" charset="0"/>
                <a:cs typeface="Times New Roman" pitchFamily="18" charset="0"/>
              </a:rPr>
              <a:t>The factors of a number are all numbers which divide it with no remainder.</a:t>
            </a:r>
          </a:p>
          <a:p>
            <a:pPr marL="0" indent="0">
              <a:buNone/>
              <a:tabLst>
                <a:tab pos="268288" algn="l"/>
              </a:tabLst>
            </a:pPr>
            <a:r>
              <a:rPr lang="en-GB" sz="1200" i="1" dirty="0">
                <a:ea typeface="Calibri" pitchFamily="34" charset="0"/>
                <a:cs typeface="Times New Roman" pitchFamily="18" charset="0"/>
              </a:rPr>
              <a:t>E.g. the factors of 24 are 1, 2, 3, 4, 6, 8, 12, and 24. The factors of  56 are 1, 2, 4, 7, 8, 14, 28 and 56.</a:t>
            </a:r>
          </a:p>
          <a:p>
            <a:pPr marL="0" indent="0">
              <a:buNone/>
              <a:tabLst>
                <a:tab pos="268288" algn="l"/>
              </a:tabLst>
            </a:pPr>
            <a:r>
              <a:rPr lang="en-GB" sz="1200" i="1" dirty="0">
                <a:ea typeface="Calibri" pitchFamily="34" charset="0"/>
                <a:cs typeface="Times New Roman" pitchFamily="18" charset="0"/>
              </a:rPr>
              <a:t>The common factors of two numbers are the factors they share.</a:t>
            </a:r>
          </a:p>
          <a:p>
            <a:pPr marL="0" indent="0">
              <a:buNone/>
              <a:tabLst>
                <a:tab pos="268288" algn="l"/>
              </a:tabLst>
            </a:pPr>
            <a:r>
              <a:rPr lang="en-GB" sz="1200" i="1" dirty="0">
                <a:ea typeface="Calibri" pitchFamily="34" charset="0"/>
                <a:cs typeface="Times New Roman" pitchFamily="18" charset="0"/>
              </a:rPr>
              <a:t>E.g. the common factors of 24 and 56 are 1, 2, 4 and 8.</a:t>
            </a:r>
          </a:p>
          <a:p>
            <a:pPr marL="0" indent="0">
              <a:buNone/>
              <a:tabLst>
                <a:tab pos="268288" algn="l"/>
              </a:tabLst>
            </a:pPr>
            <a:r>
              <a:rPr lang="en-GB" sz="1200" i="1" dirty="0">
                <a:ea typeface="Calibri" pitchFamily="34" charset="0"/>
                <a:cs typeface="Times New Roman" pitchFamily="18" charset="0"/>
              </a:rPr>
              <a:t>The greatest common factor of 24 and 56 is 8.</a:t>
            </a:r>
          </a:p>
          <a:p>
            <a:pPr marL="0" indent="0">
              <a:buNone/>
              <a:tabLst>
                <a:tab pos="268288" algn="l"/>
              </a:tabLst>
            </a:pPr>
            <a:endParaRPr lang="en-GB" sz="1200" i="1" dirty="0">
              <a:ea typeface="Calibri" pitchFamily="34" charset="0"/>
              <a:cs typeface="Times New Roman" pitchFamily="18" charset="0"/>
            </a:endParaRPr>
          </a:p>
        </p:txBody>
      </p:sp>
      <p:sp>
        <p:nvSpPr>
          <p:cNvPr id="6" name="Text Placeholder 5"/>
          <p:cNvSpPr>
            <a:spLocks noGrp="1"/>
          </p:cNvSpPr>
          <p:nvPr>
            <p:ph type="body" sz="quarter" idx="14"/>
          </p:nvPr>
        </p:nvSpPr>
        <p:spPr/>
        <p:txBody>
          <a:bodyPr>
            <a:normAutofit lnSpcReduction="10000"/>
          </a:bodyPr>
          <a:lstStyle/>
          <a:p>
            <a:r>
              <a:rPr lang="en-GB" dirty="0"/>
              <a:t>Key Vocabulary</a:t>
            </a:r>
          </a:p>
          <a:p>
            <a:pPr algn="l"/>
            <a:r>
              <a:rPr lang="en-GB" u="none" dirty="0"/>
              <a:t>factor</a:t>
            </a:r>
            <a:endParaRPr lang="en-GB" b="0" u="none" dirty="0"/>
          </a:p>
          <a:p>
            <a:pPr algn="l"/>
            <a:r>
              <a:rPr lang="en-GB" u="none" dirty="0"/>
              <a:t>common factor</a:t>
            </a:r>
          </a:p>
          <a:p>
            <a:pPr algn="l"/>
            <a:r>
              <a:rPr lang="en-GB" u="none" dirty="0"/>
              <a:t>multiple</a:t>
            </a:r>
          </a:p>
          <a:p>
            <a:pPr algn="l"/>
            <a:r>
              <a:rPr lang="en-GB" u="none" dirty="0"/>
              <a:t>greatest common factor</a:t>
            </a:r>
          </a:p>
        </p:txBody>
      </p:sp>
      <p:sp>
        <p:nvSpPr>
          <p:cNvPr id="13" name="Text Placeholder 12"/>
          <p:cNvSpPr>
            <a:spLocks noGrp="1"/>
          </p:cNvSpPr>
          <p:nvPr>
            <p:ph type="body" sz="quarter" idx="15"/>
          </p:nvPr>
        </p:nvSpPr>
        <p:spPr/>
        <p:txBody>
          <a:bodyPr>
            <a:normAutofit/>
          </a:bodyPr>
          <a:lstStyle/>
          <a:p>
            <a:pPr lvl="0"/>
            <a:r>
              <a:rPr lang="en-GB" dirty="0">
                <a:ea typeface="Calibri" pitchFamily="34" charset="0"/>
                <a:cs typeface="Times New Roman" pitchFamily="18" charset="0"/>
              </a:rPr>
              <a:t>Children should be able to explain how they know that a number is a common factor.</a:t>
            </a:r>
          </a:p>
          <a:p>
            <a:pPr lvl="0"/>
            <a:r>
              <a:rPr lang="en-GB" dirty="0">
                <a:ea typeface="Calibri" pitchFamily="34" charset="0"/>
                <a:cs typeface="Times New Roman" pitchFamily="18" charset="0"/>
              </a:rPr>
              <a:t>E.g. 8 is a common factor of 24 and 56 because 24 = 8 × 3 and 56 = 8 × 7.</a:t>
            </a:r>
            <a:endParaRPr lang="en-GB" altLang="en-US" dirty="0">
              <a:ea typeface="Calibri" pitchFamily="34" charset="0"/>
              <a:cs typeface="Times New Roman" pitchFamily="18" charset="0"/>
            </a:endParaRPr>
          </a:p>
          <a:p>
            <a:endParaRPr lang="en-GB" dirty="0"/>
          </a:p>
        </p:txBody>
      </p:sp>
      <p:pic>
        <p:nvPicPr>
          <p:cNvPr id="8" name="Picture 4" descr="http://www.schoolswire.org/public/Content_Management/main/images/OceanUpload54358_1379079466080_compress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32" y="107504"/>
            <a:ext cx="141922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4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6 </a:t>
            </a:r>
            <a:r>
              <a:rPr lang="en-GB" dirty="0">
                <a:highlight>
                  <a:srgbClr val="FFFF00"/>
                </a:highlight>
              </a:rPr>
              <a:t>SPRING 1</a:t>
            </a:r>
            <a:endParaRPr lang="en-GB" dirty="0"/>
          </a:p>
        </p:txBody>
      </p:sp>
      <p:sp>
        <p:nvSpPr>
          <p:cNvPr id="3" name="Text Placeholder 2"/>
          <p:cNvSpPr>
            <a:spLocks noGrp="1"/>
          </p:cNvSpPr>
          <p:nvPr>
            <p:ph type="body" sz="quarter" idx="11"/>
          </p:nvPr>
        </p:nvSpPr>
        <p:spPr>
          <a:xfrm>
            <a:off x="548680" y="1619251"/>
            <a:ext cx="6120680" cy="504479"/>
          </a:xfrm>
        </p:spPr>
        <p:txBody>
          <a:bodyPr>
            <a:normAutofit/>
          </a:bodyPr>
          <a:lstStyle/>
          <a:p>
            <a:r>
              <a:rPr lang="en-GB" dirty="0"/>
              <a:t>I can convert between decimals, fractions and percentages.</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start with tenths before moving on to hundredths.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eaLnBrk="0" fontAlgn="base" hangingPunct="0">
              <a:spcBef>
                <a:spcPct val="0"/>
              </a:spcBef>
              <a:spcAft>
                <a:spcPct val="0"/>
              </a:spcAft>
              <a:buClrTx/>
              <a:buSzTx/>
            </a:pPr>
            <a:r>
              <a:rPr lang="en-GB" altLang="en-US" u="sng" dirty="0"/>
              <a:t>Play games </a:t>
            </a:r>
            <a:r>
              <a:rPr lang="en-GB" altLang="en-US" dirty="0"/>
              <a:t> - Make some cards with pairs of equivalent fractions and decimals. Use these to play the memory game or snap. Or make your own dominoes with fractions on one side and decimals on the other.</a:t>
            </a:r>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endParaRPr lang="en-GB" altLang="en-US" dirty="0"/>
          </a:p>
        </p:txBody>
      </p:sp>
      <mc:AlternateContent xmlns:mc="http://schemas.openxmlformats.org/markup-compatibility/2006" xmlns:a14="http://schemas.microsoft.com/office/drawing/2010/main">
        <mc:Choice Requires="a14">
          <p:graphicFrame>
            <p:nvGraphicFramePr>
              <p:cNvPr id="10" name="Content Placeholder 9"/>
              <p:cNvGraphicFramePr>
                <a:graphicFrameLocks noGrp="1"/>
              </p:cNvGraphicFramePr>
              <p:nvPr>
                <p:ph sz="quarter" idx="13"/>
                <p:extLst>
                  <p:ext uri="{D42A27DB-BD31-4B8C-83A1-F6EECF244321}">
                    <p14:modId xmlns:p14="http://schemas.microsoft.com/office/powerpoint/2010/main" val="2006828595"/>
                  </p:ext>
                </p:extLst>
              </p:nvPr>
            </p:nvGraphicFramePr>
            <p:xfrm>
              <a:off x="719138" y="2555875"/>
              <a:ext cx="3717975" cy="2956878"/>
            </p:xfrm>
            <a:graphic>
              <a:graphicData uri="http://schemas.openxmlformats.org/drawingml/2006/table">
                <a:tbl>
                  <a:tblPr firstRow="1" bandRow="1">
                    <a:tableStyleId>{5C22544A-7EE6-4342-B048-85BDC9FD1C3A}</a:tableStyleId>
                  </a:tblPr>
                  <a:tblGrid>
                    <a:gridCol w="1239325">
                      <a:extLst>
                        <a:ext uri="{9D8B030D-6E8A-4147-A177-3AD203B41FA5}">
                          <a16:colId xmlns:a16="http://schemas.microsoft.com/office/drawing/2014/main" val="20000"/>
                        </a:ext>
                      </a:extLst>
                    </a:gridCol>
                    <a:gridCol w="1239325">
                      <a:extLst>
                        <a:ext uri="{9D8B030D-6E8A-4147-A177-3AD203B41FA5}">
                          <a16:colId xmlns:a16="http://schemas.microsoft.com/office/drawing/2014/main" val="20001"/>
                        </a:ext>
                      </a:extLst>
                    </a:gridCol>
                    <a:gridCol w="1239325">
                      <a:extLst>
                        <a:ext uri="{9D8B030D-6E8A-4147-A177-3AD203B41FA5}">
                          <a16:colId xmlns:a16="http://schemas.microsoft.com/office/drawing/2014/main" val="20002"/>
                        </a:ext>
                      </a:extLst>
                    </a:gridCol>
                  </a:tblGrid>
                  <a:tr h="370840">
                    <a:tc>
                      <a:txBody>
                        <a:bodyPr/>
                        <a:lstStyle/>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2</m:t>
                                        </m:r>
                                      </m:den>
                                    </m:f>
                                  </m:e>
                                </m:box>
                                <m:r>
                                  <a:rPr lang="en-GB" sz="1600" b="0" i="0" smtClean="0">
                                    <a:solidFill>
                                      <a:schemeClr val="tx1"/>
                                    </a:solidFill>
                                    <a:latin typeface="Cambria Math"/>
                                  </a:rPr>
                                  <m:t>=0.5</m:t>
                                </m:r>
                              </m:oMath>
                            </m:oMathPara>
                          </a14:m>
                          <a:endParaRPr lang="en-GB" sz="1600" b="0" dirty="0">
                            <a:solidFill>
                              <a:schemeClr val="tx1"/>
                            </a:solidFill>
                          </a:endParaRPr>
                        </a:p>
                        <a:p>
                          <a:pPr marL="0" indent="0">
                            <a:buNone/>
                          </a:pPr>
                          <a:endParaRPr kumimoji="0" lang="en-GB" sz="500" b="0" kern="1200" dirty="0">
                            <a:solidFill>
                              <a:schemeClr val="tx1"/>
                            </a:solidFill>
                            <a:latin typeface="+mn-lt"/>
                            <a:ea typeface="+mn-ea"/>
                            <a:cs typeface="+mn-cs"/>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i="1">
                                            <a:solidFill>
                                              <a:schemeClr val="tx1"/>
                                            </a:solidFill>
                                            <a:latin typeface="Cambria Math"/>
                                          </a:rPr>
                                          <m:t>1</m:t>
                                        </m:r>
                                      </m:num>
                                      <m:den>
                                        <m:r>
                                          <a:rPr lang="en-GB" sz="1600" b="0" i="1" smtClean="0">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2</m:t>
                                </m:r>
                                <m:r>
                                  <a:rPr lang="en-GB" sz="1600">
                                    <a:solidFill>
                                      <a:schemeClr val="tx1"/>
                                    </a:solidFill>
                                    <a:latin typeface="Cambria Math"/>
                                  </a:rPr>
                                  <m:t>5</m:t>
                                </m:r>
                              </m:oMath>
                            </m:oMathPara>
                          </a14:m>
                          <a:endParaRPr lang="en-GB" sz="1600" dirty="0">
                            <a:solidFill>
                              <a:schemeClr val="tx1"/>
                            </a:solidFill>
                          </a:endParaRPr>
                        </a:p>
                        <a:p>
                          <a:pPr marL="0" indent="0">
                            <a:buNone/>
                          </a:pPr>
                          <a:endParaRPr lang="en-GB" sz="500"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i="1">
                                            <a:solidFill>
                                              <a:schemeClr val="tx1"/>
                                            </a:solidFill>
                                            <a:latin typeface="Cambria Math"/>
                                          </a:rPr>
                                          <m:t>4</m:t>
                                        </m:r>
                                      </m:den>
                                    </m:f>
                                  </m:e>
                                </m:box>
                                <m:r>
                                  <a:rPr lang="en-GB" sz="1600">
                                    <a:solidFill>
                                      <a:schemeClr val="tx1"/>
                                    </a:solidFill>
                                    <a:latin typeface="Cambria Math"/>
                                  </a:rPr>
                                  <m:t>=0.</m:t>
                                </m:r>
                                <m:r>
                                  <a:rPr lang="en-GB" sz="1600" b="0" i="0" smtClean="0">
                                    <a:solidFill>
                                      <a:schemeClr val="tx1"/>
                                    </a:solidFill>
                                    <a:latin typeface="Cambria Math"/>
                                  </a:rPr>
                                  <m:t>7</m:t>
                                </m:r>
                                <m:r>
                                  <a:rPr lang="en-GB" sz="1600">
                                    <a:solidFill>
                                      <a:schemeClr val="tx1"/>
                                    </a:solidFill>
                                    <a:latin typeface="Cambria Math"/>
                                  </a:rPr>
                                  <m:t>5</m:t>
                                </m:r>
                              </m:oMath>
                            </m:oMathPara>
                          </a14:m>
                          <a:endParaRPr lang="en-GB" sz="1600" dirty="0">
                            <a:solidFill>
                              <a:schemeClr val="tx1"/>
                            </a:solidFill>
                          </a:endParaRPr>
                        </a:p>
                        <a:p>
                          <a:pPr marL="0" indent="0">
                            <a:buNone/>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m:t>
                                        </m:r>
                                      </m:den>
                                    </m:f>
                                  </m:e>
                                </m:box>
                                <m:r>
                                  <a:rPr lang="en-GB" sz="1600" b="0" i="0" smtClean="0">
                                    <a:solidFill>
                                      <a:schemeClr val="tx1"/>
                                    </a:solidFill>
                                    <a:latin typeface="Cambria Math"/>
                                  </a:rPr>
                                  <m:t>=0.1</m:t>
                                </m:r>
                              </m:oMath>
                            </m:oMathPara>
                          </a14:m>
                          <a:endParaRPr lang="en-GB" sz="1600" b="0" dirty="0">
                            <a:solidFill>
                              <a:schemeClr val="tx1"/>
                            </a:solidFill>
                          </a:endParaRPr>
                        </a:p>
                        <a:p>
                          <a:pPr marL="0" indent="0">
                            <a:buNone/>
                          </a:pPr>
                          <a:endParaRPr lang="en-GB" sz="5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5</m:t>
                                        </m:r>
                                      </m:den>
                                    </m:f>
                                  </m:e>
                                </m:box>
                                <m:r>
                                  <a:rPr lang="en-GB" sz="1600" b="0" i="0" smtClean="0">
                                    <a:solidFill>
                                      <a:schemeClr val="tx1"/>
                                    </a:solidFill>
                                    <a:latin typeface="Cambria Math"/>
                                  </a:rPr>
                                  <m:t>=0.2</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3</m:t>
                                        </m:r>
                                      </m:num>
                                      <m:den>
                                        <m:r>
                                          <a:rPr lang="en-GB" sz="1600" b="0" i="1" smtClean="0">
                                            <a:solidFill>
                                              <a:schemeClr val="tx1"/>
                                            </a:solidFill>
                                            <a:latin typeface="Cambria Math"/>
                                          </a:rPr>
                                          <m:t>5</m:t>
                                        </m:r>
                                      </m:den>
                                    </m:f>
                                  </m:e>
                                </m:box>
                                <m:r>
                                  <a:rPr lang="en-GB" sz="1600" b="0" i="0" smtClean="0">
                                    <a:solidFill>
                                      <a:schemeClr val="tx1"/>
                                    </a:solidFill>
                                    <a:latin typeface="Cambria Math"/>
                                  </a:rPr>
                                  <m:t>=0.6</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m:t>
                                        </m:r>
                                      </m:num>
                                      <m:den>
                                        <m:r>
                                          <a:rPr lang="en-GB" sz="1600" b="0" i="1" smtClean="0">
                                            <a:solidFill>
                                              <a:schemeClr val="tx1"/>
                                            </a:solidFill>
                                            <a:latin typeface="Cambria Math"/>
                                          </a:rPr>
                                          <m:t>10</m:t>
                                        </m:r>
                                      </m:den>
                                    </m:f>
                                  </m:e>
                                </m:box>
                                <m:r>
                                  <a:rPr lang="en-GB" sz="1600" b="0" i="0" smtClean="0">
                                    <a:solidFill>
                                      <a:schemeClr val="tx1"/>
                                    </a:solidFill>
                                    <a:latin typeface="Cambria Math"/>
                                  </a:rPr>
                                  <m:t>=0.9</m:t>
                                </m:r>
                              </m:oMath>
                            </m:oMathPara>
                          </a14:m>
                          <a:endParaRPr lang="en-GB" sz="1600" b="0" dirty="0">
                            <a:solidFill>
                              <a:schemeClr val="tx1"/>
                            </a:solidFill>
                          </a:endParaRPr>
                        </a:p>
                        <a:p>
                          <a:pPr marL="0" indent="0">
                            <a:buNone/>
                          </a:pPr>
                          <a:endParaRPr lang="en-GB" sz="1600" dirty="0">
                            <a:solidFill>
                              <a:schemeClr val="tx1"/>
                            </a:solidFill>
                          </a:endParaRPr>
                        </a:p>
                        <a:p>
                          <a:endParaRPr lang="en-GB" sz="1600" dirty="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a:solidFill>
                              <a:schemeClr val="tx1"/>
                            </a:solidFill>
                          </a:endParaRPr>
                        </a:p>
                      </a:txBody>
                      <a:tcP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1</m:t>
                                        </m:r>
                                      </m:num>
                                      <m:den>
                                        <m:r>
                                          <a:rPr lang="en-GB" sz="1600" b="0" i="1" smtClean="0">
                                            <a:solidFill>
                                              <a:schemeClr val="tx1"/>
                                            </a:solidFill>
                                            <a:latin typeface="Cambria Math"/>
                                          </a:rPr>
                                          <m:t>100</m:t>
                                        </m:r>
                                      </m:den>
                                    </m:f>
                                  </m:e>
                                </m:box>
                                <m:r>
                                  <a:rPr lang="en-GB" sz="1600" b="0" i="0" smtClean="0">
                                    <a:solidFill>
                                      <a:schemeClr val="tx1"/>
                                    </a:solidFill>
                                    <a:latin typeface="Cambria Math"/>
                                  </a:rPr>
                                  <m:t>=0.01</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m:t>
                                        </m:r>
                                      </m:num>
                                      <m:den>
                                        <m:r>
                                          <a:rPr lang="en-GB" sz="1600" b="0" i="1" smtClean="0">
                                            <a:solidFill>
                                              <a:schemeClr val="tx1"/>
                                            </a:solidFill>
                                            <a:latin typeface="Cambria Math"/>
                                          </a:rPr>
                                          <m:t>100</m:t>
                                        </m:r>
                                      </m:den>
                                    </m:f>
                                  </m:e>
                                </m:box>
                                <m:r>
                                  <a:rPr lang="en-GB" sz="1600" b="0" i="0" smtClean="0">
                                    <a:solidFill>
                                      <a:schemeClr val="tx1"/>
                                    </a:solidFill>
                                    <a:latin typeface="Cambria Math"/>
                                  </a:rPr>
                                  <m:t>=0.07</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21</m:t>
                                        </m:r>
                                      </m:num>
                                      <m:den>
                                        <m:r>
                                          <a:rPr lang="en-GB" sz="1600" b="0" i="1" smtClean="0">
                                            <a:solidFill>
                                              <a:schemeClr val="tx1"/>
                                            </a:solidFill>
                                            <a:latin typeface="Cambria Math"/>
                                          </a:rPr>
                                          <m:t>100</m:t>
                                        </m:r>
                                      </m:den>
                                    </m:f>
                                  </m:e>
                                </m:box>
                                <m:r>
                                  <a:rPr lang="en-GB" sz="1600" b="0" i="0" smtClean="0">
                                    <a:solidFill>
                                      <a:schemeClr val="tx1"/>
                                    </a:solidFill>
                                    <a:latin typeface="Cambria Math"/>
                                  </a:rPr>
                                  <m:t>=0.21</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75</m:t>
                                        </m:r>
                                      </m:num>
                                      <m:den>
                                        <m:r>
                                          <a:rPr lang="en-GB" sz="1600" b="0" i="1" smtClean="0">
                                            <a:solidFill>
                                              <a:schemeClr val="tx1"/>
                                            </a:solidFill>
                                            <a:latin typeface="Cambria Math"/>
                                          </a:rPr>
                                          <m:t>100</m:t>
                                        </m:r>
                                      </m:den>
                                    </m:f>
                                  </m:e>
                                </m:box>
                                <m:r>
                                  <a:rPr lang="en-GB" sz="1600" b="0" i="0" smtClean="0">
                                    <a:solidFill>
                                      <a:schemeClr val="tx1"/>
                                    </a:solidFill>
                                    <a:latin typeface="Cambria Math"/>
                                  </a:rPr>
                                  <m:t>=0.75</m:t>
                                </m:r>
                              </m:oMath>
                            </m:oMathPara>
                          </a14:m>
                          <a:endParaRPr lang="en-GB" sz="1600" b="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500" i="1" dirty="0">
                            <a:solidFill>
                              <a:schemeClr val="tx1"/>
                            </a:solidFill>
                            <a:latin typeface="Cambria Math"/>
                          </a:endParaRPr>
                        </a:p>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box>
                                  <m:boxPr>
                                    <m:ctrlPr>
                                      <a:rPr lang="en-GB" sz="1600" i="1" smtClean="0">
                                        <a:solidFill>
                                          <a:schemeClr val="tx1"/>
                                        </a:solidFill>
                                        <a:latin typeface="Cambria Math" panose="02040503050406030204" pitchFamily="18" charset="0"/>
                                      </a:rPr>
                                    </m:ctrlPr>
                                  </m:boxPr>
                                  <m:e>
                                    <m:argPr>
                                      <m:argSz m:val="-1"/>
                                    </m:argPr>
                                    <m:f>
                                      <m:fPr>
                                        <m:ctrlPr>
                                          <a:rPr lang="en-GB" sz="1600" i="1" smtClean="0">
                                            <a:solidFill>
                                              <a:schemeClr val="tx1"/>
                                            </a:solidFill>
                                            <a:latin typeface="Cambria Math" panose="02040503050406030204" pitchFamily="18" charset="0"/>
                                          </a:rPr>
                                        </m:ctrlPr>
                                      </m:fPr>
                                      <m:num>
                                        <m:r>
                                          <a:rPr lang="en-GB" sz="1600" b="0" i="1" smtClean="0">
                                            <a:solidFill>
                                              <a:schemeClr val="tx1"/>
                                            </a:solidFill>
                                            <a:latin typeface="Cambria Math"/>
                                          </a:rPr>
                                          <m:t>99</m:t>
                                        </m:r>
                                      </m:num>
                                      <m:den>
                                        <m:r>
                                          <a:rPr lang="en-GB" sz="1600" b="0" i="1" smtClean="0">
                                            <a:solidFill>
                                              <a:schemeClr val="tx1"/>
                                            </a:solidFill>
                                            <a:latin typeface="Cambria Math"/>
                                          </a:rPr>
                                          <m:t>100</m:t>
                                        </m:r>
                                      </m:den>
                                    </m:f>
                                  </m:e>
                                </m:box>
                                <m:r>
                                  <a:rPr lang="en-GB" sz="1600" b="0" i="0" smtClean="0">
                                    <a:solidFill>
                                      <a:schemeClr val="tx1"/>
                                    </a:solidFill>
                                    <a:latin typeface="Cambria Math"/>
                                  </a:rPr>
                                  <m:t>=0.99</m:t>
                                </m:r>
                              </m:oMath>
                            </m:oMathPara>
                          </a14:m>
                          <a:endParaRPr lang="en-GB" sz="1600" b="0" dirty="0">
                            <a:solidFill>
                              <a:schemeClr val="tx1"/>
                            </a:solidFill>
                          </a:endParaRPr>
                        </a:p>
                        <a:p>
                          <a:endParaRPr lang="en-GB" sz="1600" dirty="0">
                            <a:solidFill>
                              <a:schemeClr val="tx1"/>
                            </a:solidFill>
                          </a:endParaRPr>
                        </a:p>
                      </a:txBody>
                      <a:tcPr>
                        <a:solidFill>
                          <a:schemeClr val="bg1"/>
                        </a:solidFill>
                      </a:tcPr>
                    </a:tc>
                    <a:extLst>
                      <a:ext uri="{0D108BD9-81ED-4DB2-BD59-A6C34878D82A}">
                        <a16:rowId xmlns:a16="http://schemas.microsoft.com/office/drawing/2014/main" val="10000"/>
                      </a:ext>
                    </a:extLst>
                  </a:tr>
                </a:tbl>
              </a:graphicData>
            </a:graphic>
          </p:graphicFrame>
        </mc:Choice>
        <mc:Fallback xmlns="">
          <p:graphicFrame>
            <p:nvGraphicFramePr>
              <p:cNvPr id="10" name="Content Placeholder 9"/>
              <p:cNvGraphicFramePr>
                <a:graphicFrameLocks noGrp="1"/>
              </p:cNvGraphicFramePr>
              <p:nvPr>
                <p:ph sz="quarter" idx="13"/>
                <p:extLst>
                  <p:ext uri="{D42A27DB-BD31-4B8C-83A1-F6EECF244321}">
                    <p14:modId xmlns:p14="http://schemas.microsoft.com/office/powerpoint/2010/main" val="2006828595"/>
                  </p:ext>
                </p:extLst>
              </p:nvPr>
            </p:nvGraphicFramePr>
            <p:xfrm>
              <a:off x="719138" y="2555875"/>
              <a:ext cx="3717975" cy="2956878"/>
            </p:xfrm>
            <a:graphic>
              <a:graphicData uri="http://schemas.openxmlformats.org/drawingml/2006/table">
                <a:tbl>
                  <a:tblPr firstRow="1" bandRow="1">
                    <a:tableStyleId>{5C22544A-7EE6-4342-B048-85BDC9FD1C3A}</a:tableStyleId>
                  </a:tblPr>
                  <a:tblGrid>
                    <a:gridCol w="1239325"/>
                    <a:gridCol w="1239325"/>
                    <a:gridCol w="1239325"/>
                  </a:tblGrid>
                  <a:tr h="2956878">
                    <a:tc>
                      <a:txBody>
                        <a:bodyPr/>
                        <a:lstStyle/>
                        <a:p>
                          <a:endParaRPr lang="en-US"/>
                        </a:p>
                      </a:txBody>
                      <a:tcPr>
                        <a:blipFill rotWithShape="1">
                          <a:blip r:embed="rId2"/>
                          <a:stretch>
                            <a:fillRect l="-493" r="-200493" b="-206"/>
                          </a:stretch>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600" b="0" dirty="0" smtClean="0">
                            <a:solidFill>
                              <a:schemeClr val="tx1"/>
                            </a:solidFill>
                          </a:endParaRPr>
                        </a:p>
                      </a:txBody>
                      <a:tcPr>
                        <a:solidFill>
                          <a:schemeClr val="bg1"/>
                        </a:solidFill>
                      </a:tcPr>
                    </a:tc>
                    <a:tc>
                      <a:txBody>
                        <a:bodyPr/>
                        <a:lstStyle/>
                        <a:p>
                          <a:endParaRPr lang="en-US"/>
                        </a:p>
                      </a:txBody>
                      <a:tcPr>
                        <a:blipFill rotWithShape="1">
                          <a:blip r:embed="rId2"/>
                          <a:stretch>
                            <a:fillRect l="-200985" b="-206"/>
                          </a:stretch>
                        </a:blipFill>
                      </a:tcPr>
                    </a:tc>
                  </a:tr>
                </a:tbl>
              </a:graphicData>
            </a:graphic>
          </p:graphicFrame>
        </mc:Fallback>
      </mc:AlternateContent>
      <p:sp>
        <p:nvSpPr>
          <p:cNvPr id="6" name="Text Placeholder 5"/>
          <p:cNvSpPr>
            <a:spLocks noGrp="1"/>
          </p:cNvSpPr>
          <p:nvPr>
            <p:ph type="body" sz="quarter" idx="14"/>
          </p:nvPr>
        </p:nvSpPr>
        <p:spPr>
          <a:xfrm>
            <a:off x="4509120" y="2627784"/>
            <a:ext cx="1944216" cy="1728192"/>
          </a:xfrm>
        </p:spPr>
        <p:txBody>
          <a:bodyPr>
            <a:normAutofit/>
          </a:bodyPr>
          <a:lstStyle/>
          <a:p>
            <a:r>
              <a:rPr lang="en-GB" dirty="0"/>
              <a:t>Key Vocabulary</a:t>
            </a:r>
          </a:p>
          <a:p>
            <a:pPr algn="l"/>
            <a:r>
              <a:rPr lang="en-GB" b="0" u="none" dirty="0"/>
              <a:t>How many </a:t>
            </a:r>
            <a:r>
              <a:rPr lang="en-GB" u="none" dirty="0"/>
              <a:t>tenths </a:t>
            </a:r>
            <a:r>
              <a:rPr lang="en-GB" b="0" u="none" dirty="0"/>
              <a:t>is 0.8?</a:t>
            </a:r>
          </a:p>
          <a:p>
            <a:pPr algn="l"/>
            <a:r>
              <a:rPr lang="en-GB" b="0" u="none" dirty="0"/>
              <a:t>How many </a:t>
            </a:r>
            <a:r>
              <a:rPr lang="en-GB" u="none" dirty="0"/>
              <a:t>hundredths</a:t>
            </a:r>
            <a:r>
              <a:rPr lang="en-GB" b="0" u="none" dirty="0"/>
              <a:t> is 0.12?</a:t>
            </a:r>
          </a:p>
          <a:p>
            <a:pPr algn="l"/>
            <a:r>
              <a:rPr lang="en-GB" b="0" u="none" dirty="0"/>
              <a:t>Write 0.75 as a </a:t>
            </a:r>
            <a:r>
              <a:rPr lang="en-GB" u="none" dirty="0"/>
              <a:t>fraction</a:t>
            </a:r>
            <a:r>
              <a:rPr lang="en-GB" b="0" u="none" dirty="0"/>
              <a:t>?</a:t>
            </a:r>
          </a:p>
          <a:p>
            <a:pPr algn="l"/>
            <a:r>
              <a:rPr lang="en-GB" b="0" u="none" dirty="0"/>
              <a:t>Write ¼ as a </a:t>
            </a:r>
            <a:r>
              <a:rPr lang="en-GB" u="none" dirty="0"/>
              <a:t>decimal</a:t>
            </a:r>
            <a:r>
              <a:rPr lang="en-GB" b="0" u="none" dirty="0"/>
              <a:t>?</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Children should be able to convert between decimals and fractions for ½, ¼, ¾ and any number of tenths and hundredths. </a:t>
            </a:r>
            <a:endParaRPr lang="en-GB" altLang="en-US" dirty="0">
              <a:ea typeface="Calibri" pitchFamily="34" charset="0"/>
              <a:cs typeface="Times New Roman" pitchFamily="18" charset="0"/>
            </a:endParaRPr>
          </a:p>
          <a:p>
            <a:endParaRPr lang="en-GB" dirty="0"/>
          </a:p>
        </p:txBody>
      </p:sp>
      <p:pic>
        <p:nvPicPr>
          <p:cNvPr id="8" name="Picture 4" descr="http://www.schoolswire.org/public/Content_Management/main/images/OceanUpload54358_1379079466080_compress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32" y="107504"/>
            <a:ext cx="141922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67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a:t>Year 6 </a:t>
            </a:r>
            <a:r>
              <a:rPr lang="en-GB">
                <a:highlight>
                  <a:srgbClr val="FFFF00"/>
                </a:highlight>
              </a:rPr>
              <a:t>SPRING 2</a:t>
            </a:r>
            <a:endParaRPr lang="en-GB" dirty="0"/>
          </a:p>
        </p:txBody>
      </p:sp>
      <p:sp>
        <p:nvSpPr>
          <p:cNvPr id="3" name="Text Placeholder 2"/>
          <p:cNvSpPr>
            <a:spLocks noGrp="1"/>
          </p:cNvSpPr>
          <p:nvPr>
            <p:ph type="body" sz="quarter" idx="11"/>
          </p:nvPr>
        </p:nvSpPr>
        <p:spPr/>
        <p:txBody>
          <a:bodyPr>
            <a:normAutofit/>
          </a:bodyPr>
          <a:lstStyle/>
          <a:p>
            <a:r>
              <a:rPr lang="en-GB" dirty="0"/>
              <a:t>I can identify prime numbers up to 50. </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cs typeface="Arial" pitchFamily="34" charset="0"/>
              </a:rPr>
              <a:t>It’s really important that your child uses mathematical vocabulary accurately. Choose a number between 2 and 50. How many correct statements can your child make about this number using the vocabulary above?</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cs typeface="Arial" pitchFamily="34" charset="0"/>
              </a:rPr>
              <a:t>Make a set of cards for the numbers from 2 to 50. How quickly can your child sort these into prime and composite numbers? How many even prime numbers can they find? How many odd composite numbers?</a:t>
            </a:r>
          </a:p>
        </p:txBody>
      </p:sp>
      <p:sp>
        <p:nvSpPr>
          <p:cNvPr id="5" name="Content Placeholder 4"/>
          <p:cNvSpPr>
            <a:spLocks noGrp="1"/>
          </p:cNvSpPr>
          <p:nvPr>
            <p:ph sz="quarter" idx="13"/>
          </p:nvPr>
        </p:nvSpPr>
        <p:spPr>
          <a:xfrm>
            <a:off x="719336" y="2555776"/>
            <a:ext cx="3390900" cy="2376264"/>
          </a:xfrm>
        </p:spPr>
        <p:txBody>
          <a:bodyPr>
            <a:normAutofit fontScale="77500" lnSpcReduction="20000"/>
          </a:bodyPr>
          <a:lstStyle/>
          <a:p>
            <a:pPr marL="0" indent="0">
              <a:buNone/>
              <a:tabLst>
                <a:tab pos="268288" algn="l"/>
              </a:tabLst>
            </a:pPr>
            <a:r>
              <a:rPr lang="en-GB" sz="1200" i="1" dirty="0">
                <a:ea typeface="Calibri" pitchFamily="34" charset="0"/>
                <a:cs typeface="Times New Roman" pitchFamily="18" charset="0"/>
              </a:rPr>
              <a:t>A prime number is a number with no factors other than itself and one.</a:t>
            </a:r>
          </a:p>
          <a:p>
            <a:pPr marL="0" indent="0">
              <a:buNone/>
              <a:tabLst>
                <a:tab pos="268288" algn="l"/>
              </a:tabLst>
            </a:pPr>
            <a:r>
              <a:rPr lang="en-GB" sz="1200" i="1" dirty="0">
                <a:ea typeface="Calibri" pitchFamily="34" charset="0"/>
                <a:cs typeface="Times New Roman" pitchFamily="18" charset="0"/>
              </a:rPr>
              <a:t>The following numbers are prime numbers:</a:t>
            </a:r>
          </a:p>
          <a:p>
            <a:pPr marL="0" indent="0">
              <a:buNone/>
              <a:tabLst>
                <a:tab pos="268288" algn="l"/>
              </a:tabLst>
            </a:pPr>
            <a:r>
              <a:rPr lang="en-GB" sz="1200" i="1" dirty="0">
                <a:ea typeface="Calibri" pitchFamily="34" charset="0"/>
                <a:cs typeface="Times New Roman" pitchFamily="18" charset="0"/>
              </a:rPr>
              <a:t>	2, 3, 5, 7, 11, 13, 17, 19, 23,</a:t>
            </a:r>
          </a:p>
          <a:p>
            <a:pPr marL="0" indent="0">
              <a:buNone/>
              <a:tabLst>
                <a:tab pos="268288" algn="l"/>
              </a:tabLst>
            </a:pPr>
            <a:r>
              <a:rPr lang="en-GB" sz="1200" i="1" dirty="0">
                <a:ea typeface="Calibri" pitchFamily="34" charset="0"/>
                <a:cs typeface="Times New Roman" pitchFamily="18" charset="0"/>
              </a:rPr>
              <a:t>	27, 29, 31, 37, 41, 43, 47</a:t>
            </a:r>
          </a:p>
          <a:p>
            <a:pPr marL="0" indent="0">
              <a:buNone/>
              <a:tabLst>
                <a:tab pos="268288" algn="l"/>
              </a:tabLst>
            </a:pPr>
            <a:endParaRPr lang="en-GB" sz="1200" i="1" dirty="0">
              <a:ea typeface="Calibri" pitchFamily="34" charset="0"/>
              <a:cs typeface="Times New Roman" pitchFamily="18" charset="0"/>
            </a:endParaRPr>
          </a:p>
          <a:p>
            <a:pPr marL="0" indent="0">
              <a:buNone/>
              <a:tabLst>
                <a:tab pos="268288" algn="l"/>
              </a:tabLst>
            </a:pPr>
            <a:r>
              <a:rPr lang="en-GB" sz="1200" i="1" dirty="0">
                <a:ea typeface="Calibri" pitchFamily="34" charset="0"/>
                <a:cs typeface="Times New Roman" pitchFamily="18" charset="0"/>
              </a:rPr>
              <a:t>A composite number is divisible by a number other than 1 or itself.</a:t>
            </a:r>
          </a:p>
          <a:p>
            <a:pPr marL="0" indent="0">
              <a:buNone/>
              <a:tabLst>
                <a:tab pos="268288" algn="l"/>
              </a:tabLst>
            </a:pPr>
            <a:r>
              <a:rPr lang="en-GB" sz="1200" i="1" dirty="0">
                <a:ea typeface="Calibri" pitchFamily="34" charset="0"/>
                <a:cs typeface="Times New Roman" pitchFamily="18" charset="0"/>
              </a:rPr>
              <a:t>The following numbers are composite numbers:</a:t>
            </a:r>
          </a:p>
          <a:p>
            <a:pPr marL="0" indent="0">
              <a:buNone/>
              <a:tabLst>
                <a:tab pos="268288" algn="l"/>
              </a:tabLst>
            </a:pPr>
            <a:r>
              <a:rPr lang="en-GB" sz="1200" i="1" dirty="0">
                <a:ea typeface="Calibri" pitchFamily="34" charset="0"/>
                <a:cs typeface="Times New Roman" pitchFamily="18" charset="0"/>
              </a:rPr>
              <a:t>	4, 6, 8, 9, 10, 12, 14, 15, 16, 18, 20,</a:t>
            </a:r>
          </a:p>
          <a:p>
            <a:pPr marL="0" indent="0">
              <a:buNone/>
              <a:tabLst>
                <a:tab pos="268288" algn="l"/>
              </a:tabLst>
            </a:pPr>
            <a:r>
              <a:rPr lang="en-GB" sz="1200" i="1" dirty="0">
                <a:ea typeface="Calibri" pitchFamily="34" charset="0"/>
                <a:cs typeface="Times New Roman" pitchFamily="18" charset="0"/>
              </a:rPr>
              <a:t>	22, 24, 25, 26, 27, 28, 30, 32, 34, 35, 36,</a:t>
            </a:r>
          </a:p>
          <a:p>
            <a:pPr marL="0" indent="0">
              <a:buNone/>
              <a:tabLst>
                <a:tab pos="268288" algn="l"/>
              </a:tabLst>
            </a:pPr>
            <a:r>
              <a:rPr lang="en-GB" sz="1200" i="1" dirty="0">
                <a:ea typeface="Calibri" pitchFamily="34" charset="0"/>
                <a:cs typeface="Times New Roman" pitchFamily="18" charset="0"/>
              </a:rPr>
              <a:t>	38, 39, 40, 42, 44, 45, 46, 48, 49, 50</a:t>
            </a:r>
          </a:p>
        </p:txBody>
      </p:sp>
      <p:sp>
        <p:nvSpPr>
          <p:cNvPr id="6" name="Text Placeholder 5"/>
          <p:cNvSpPr>
            <a:spLocks noGrp="1"/>
          </p:cNvSpPr>
          <p:nvPr>
            <p:ph type="body" sz="quarter" idx="14"/>
          </p:nvPr>
        </p:nvSpPr>
        <p:spPr/>
        <p:txBody>
          <a:bodyPr>
            <a:normAutofit lnSpcReduction="10000"/>
          </a:bodyPr>
          <a:lstStyle/>
          <a:p>
            <a:r>
              <a:rPr lang="en-GB" dirty="0"/>
              <a:t>Key Vocabulary</a:t>
            </a:r>
          </a:p>
          <a:p>
            <a:pPr algn="l"/>
            <a:r>
              <a:rPr lang="en-GB" u="none" dirty="0"/>
              <a:t>prime number</a:t>
            </a:r>
            <a:endParaRPr lang="en-GB" b="0" u="none" dirty="0"/>
          </a:p>
          <a:p>
            <a:pPr algn="l"/>
            <a:r>
              <a:rPr lang="en-GB" u="none" dirty="0"/>
              <a:t>composite number</a:t>
            </a:r>
            <a:endParaRPr lang="en-GB" b="0" u="none" dirty="0"/>
          </a:p>
          <a:p>
            <a:pPr algn="l"/>
            <a:r>
              <a:rPr lang="en-GB" u="none" dirty="0"/>
              <a:t>factor</a:t>
            </a:r>
          </a:p>
          <a:p>
            <a:pPr algn="l"/>
            <a:r>
              <a:rPr lang="en-GB" u="none" dirty="0"/>
              <a:t>multiple</a:t>
            </a:r>
          </a:p>
        </p:txBody>
      </p:sp>
      <p:sp>
        <p:nvSpPr>
          <p:cNvPr id="13" name="Text Placeholder 12"/>
          <p:cNvSpPr>
            <a:spLocks noGrp="1"/>
          </p:cNvSpPr>
          <p:nvPr>
            <p:ph type="body" sz="quarter" idx="15"/>
          </p:nvPr>
        </p:nvSpPr>
        <p:spPr/>
        <p:txBody>
          <a:bodyPr>
            <a:normAutofit/>
          </a:bodyPr>
          <a:lstStyle/>
          <a:p>
            <a:pPr lvl="0"/>
            <a:r>
              <a:rPr lang="en-GB" dirty="0">
                <a:ea typeface="Calibri" pitchFamily="34" charset="0"/>
                <a:cs typeface="Times New Roman" pitchFamily="18" charset="0"/>
              </a:rPr>
              <a:t>Children should be able to explain how they know that a number is composite.</a:t>
            </a:r>
          </a:p>
          <a:p>
            <a:pPr lvl="0"/>
            <a:r>
              <a:rPr lang="en-GB" dirty="0">
                <a:ea typeface="Calibri" pitchFamily="34" charset="0"/>
                <a:cs typeface="Times New Roman" pitchFamily="18" charset="0"/>
              </a:rPr>
              <a:t>E.g. 39 is composite because it is a multiple of 3 and 13.</a:t>
            </a:r>
            <a:endParaRPr lang="en-GB" altLang="en-US" dirty="0">
              <a:ea typeface="Calibri" pitchFamily="34" charset="0"/>
              <a:cs typeface="Times New Roman" pitchFamily="18" charset="0"/>
            </a:endParaRPr>
          </a:p>
          <a:p>
            <a:endParaRPr lang="en-GB" dirty="0"/>
          </a:p>
        </p:txBody>
      </p:sp>
      <p:pic>
        <p:nvPicPr>
          <p:cNvPr id="8" name="Picture 4" descr="http://www.schoolswire.org/public/Content_Management/main/images/OceanUpload54358_1379079466080_compress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32" y="107504"/>
            <a:ext cx="141922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753409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1853</TotalTime>
  <Words>1105</Words>
  <Application>Microsoft Macintosh PowerPoint</Application>
  <PresentationFormat>On-screen Show (4:3)</PresentationFormat>
  <Paragraphs>107</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Cambria Math</vt:lpstr>
      <vt:lpstr>Franklin Gothic Book</vt:lpstr>
      <vt:lpstr>Franklin Gothic Medium</vt:lpstr>
      <vt:lpstr>Times New Roman</vt:lpstr>
      <vt:lpstr>Tunga</vt:lpstr>
      <vt:lpstr>Wingdings</vt:lpstr>
      <vt:lpstr>Angles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Harbour</dc:creator>
  <cp:lastModifiedBy>Microsoft Office User</cp:lastModifiedBy>
  <cp:revision>124</cp:revision>
  <dcterms:created xsi:type="dcterms:W3CDTF">2014-08-28T09:37:14Z</dcterms:created>
  <dcterms:modified xsi:type="dcterms:W3CDTF">2018-08-31T15:49:37Z</dcterms:modified>
</cp:coreProperties>
</file>