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FE572-1166-4E44-AA8C-6E819A422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CA8108-EEF9-43F4-B094-3F782471C3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6EACE-DDDD-48AA-BE00-154E0BA72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F996E-589F-40B9-B632-A67440119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D0210C-5A40-4D40-BB71-17A6F0B4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93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14114-C2C6-4DB4-BE51-6C4AECD5B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6E83A6-E321-4487-879F-E47F65736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D995A-46DA-4327-A9EE-B54C09C54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82DB1-37CB-483E-80C6-A5EDFCACF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F822B-0A04-4069-A382-9D9A3862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331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16C97A-77DF-41F8-AF33-707ED1F451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69A1C8-F061-4B58-9AE5-F4BC3FDDB1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81F70B-BE4C-47D0-8097-36F69B535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E69E7-47A7-45A7-A5B4-2CC489431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A2D32-FBC5-408B-8529-EB563EF23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165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E3557-6D24-4B38-A8C5-35251688B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83A4B-DFE5-4008-83F9-E468CCD2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18D5E-51C4-4055-857D-78B5848D5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9973D-4AD1-42B2-9A4A-5B9FD5F7B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76B62-5D28-4082-A873-D104F9351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787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9694B-53FB-486C-BDEB-A33486801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59A09C-7240-471B-9567-298461903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C8E43-7A9F-4BA5-BDBA-601392CFE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127EE-492A-4F19-9F49-2740F89D4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8F354-6B05-4DF8-8206-1486E8A8C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454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DDF0C-FD11-421B-8155-1932B8711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6C369-4B68-4C24-A98B-03A999E9DA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63C907-4DB8-4162-B03E-D6E2CC0032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4B17F4-5E83-4B31-8EFD-74F26E996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9F867-99B8-4DD9-A4A1-DDCF11AD6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EE99A8-523F-41DA-8DC3-B07C06189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040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29466-D71A-4828-8FA7-9B6B5FCDA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76B45-5B48-4FC4-9D24-09C6FB76E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00A9B5-26AE-4534-94DC-D2EA8B2F1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8A9761-6B0B-4308-9862-79AF2091CC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9124B7-BCEF-401B-A258-35BF6CAF03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CDCB84-EFA3-40A7-9F27-58D59284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C89302-EFB8-4785-8799-219A6246D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576581-439E-4594-B0B7-ECFDDE09E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950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D841-4546-40D4-93AF-724D1B02F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95CF41-4111-4761-B32A-0489858E2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1DF6FF-2AAA-4F26-8884-D1AF13113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07301A-6F38-46D5-BD51-D2285ECD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31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F89DF0-6C38-4006-8A1E-B106D19F9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B8245B-B14E-4A27-91B5-80FF2485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79BB0-96A7-437A-B255-820C2AE76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319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F35C0-0ACF-4939-BF94-A85225E20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48A52-9653-4964-B281-83EA65913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B3A6F1-BC96-462A-815C-77D7057E9A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96493D-5746-4D78-97C4-DEF138F4E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E040BE-327C-4A74-9EEE-F70884364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80429-437D-4B31-BFDC-FDD6241DA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12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C06D4-F072-4D69-8AEA-96B03660B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90C41D-5056-4F10-B408-DFE7FB0704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08D87A-6D2B-47EF-9492-2C40987198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6D6BAD-A3A4-4087-87FD-DF4B0AFD9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4FDBD5-5C94-4A5B-A41C-24E1A81C0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DE450-55C9-4C14-BD75-9C385E47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067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E64AA8-AB4B-44D9-B757-7B9FF50D8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9FCD48-00D6-481C-8ED1-29DFB0A0CD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CD24A-3347-4FC0-99F3-4343AA635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B7C2A-E65C-47F7-BE84-71B5271344C7}" type="datetimeFigureOut">
              <a:rPr lang="en-GB" smtClean="0"/>
              <a:t>31/01/2022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BDC292-3219-4F70-A59E-86DEC2B8B4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A4AB7-AC89-46D5-A4A6-B903EE55F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BA166-1BF0-41EC-AAAC-425C8FDF6A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571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DC6C5C-70EF-49B1-8D55-E164A3E3D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FFFF"/>
                </a:solidFill>
              </a:rPr>
              <a:t>The </a:t>
            </a:r>
            <a:r>
              <a:rPr lang="en-GB" dirty="0" err="1">
                <a:solidFill>
                  <a:srgbClr val="FFFFFF"/>
                </a:solidFill>
              </a:rPr>
              <a:t>Whartons</a:t>
            </a:r>
            <a:r>
              <a:rPr lang="en-GB" dirty="0">
                <a:solidFill>
                  <a:srgbClr val="FFFFFF"/>
                </a:solidFill>
              </a:rPr>
              <a:t> Vision, Mission and Values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F16F93-AD99-45B3-B0EF-58FA5737B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5368" y="4074718"/>
            <a:ext cx="6105194" cy="682079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We pledge……</a:t>
            </a:r>
          </a:p>
        </p:txBody>
      </p:sp>
    </p:spTree>
    <p:extLst>
      <p:ext uri="{BB962C8B-B14F-4D97-AF65-F5344CB8AC3E}">
        <p14:creationId xmlns:p14="http://schemas.microsoft.com/office/powerpoint/2010/main" val="2169228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FFFA32-D9F4-4AF9-A025-CD128AC85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360967"/>
            <a:ext cx="12192000" cy="5497033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823A416-999C-4FA3-A853-0AE48404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0" y="0"/>
            <a:ext cx="12192000" cy="3049325"/>
            <a:chOff x="0" y="3808676"/>
            <a:chExt cx="12192000" cy="304932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362F656-1A8D-4BA3-BA72-92332E75D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16" b="9820"/>
            <a:stretch>
              <a:fillRect/>
            </a:stretch>
          </p:blipFill>
          <p:spPr>
            <a:xfrm>
              <a:off x="0" y="3808676"/>
              <a:ext cx="12192000" cy="3049325"/>
            </a:xfrm>
            <a:custGeom>
              <a:avLst/>
              <a:gdLst>
                <a:gd name="connsiteX0" fmla="*/ 0 w 12192000"/>
                <a:gd name="connsiteY0" fmla="*/ 0 h 3049325"/>
                <a:gd name="connsiteX1" fmla="*/ 12192000 w 12192000"/>
                <a:gd name="connsiteY1" fmla="*/ 0 h 3049325"/>
                <a:gd name="connsiteX2" fmla="*/ 12192000 w 12192000"/>
                <a:gd name="connsiteY2" fmla="*/ 3049325 h 3049325"/>
                <a:gd name="connsiteX3" fmla="*/ 0 w 12192000"/>
                <a:gd name="connsiteY3" fmla="*/ 3049325 h 3049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3049325">
                  <a:moveTo>
                    <a:pt x="0" y="0"/>
                  </a:moveTo>
                  <a:lnTo>
                    <a:pt x="12192000" y="0"/>
                  </a:lnTo>
                  <a:lnTo>
                    <a:pt x="12192000" y="3049325"/>
                  </a:lnTo>
                  <a:lnTo>
                    <a:pt x="0" y="3049325"/>
                  </a:lnTo>
                  <a:close/>
                </a:path>
              </a:pathLst>
            </a:custGeom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338807D-FB66-4E3A-9CF0-786662C4A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7339" y="5375082"/>
              <a:ext cx="373711" cy="4055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DFDBEE2-7847-4A7B-8F1C-9F69A2E06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448056"/>
            <a:ext cx="9833548" cy="106680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Our Vision- Excellence, Enjoyment and Achievement for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96A35-4E75-47EB-9F4E-AABDDC1E9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1360967"/>
            <a:ext cx="9699445" cy="5048977"/>
          </a:xfrm>
        </p:spPr>
        <p:txBody>
          <a:bodyPr anchor="ctr">
            <a:normAutofit fontScale="85000" lnSpcReduction="20000"/>
          </a:bodyPr>
          <a:lstStyle/>
          <a:p>
            <a:pPr marL="0" indent="0">
              <a:buNone/>
            </a:pPr>
            <a:endParaRPr lang="en-GB" sz="2400" b="1" u="sng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GB" sz="2400" b="1" u="sng" dirty="0">
                <a:solidFill>
                  <a:srgbClr val="002060"/>
                </a:solidFill>
              </a:rPr>
              <a:t>Vision Statement-   </a:t>
            </a:r>
            <a:r>
              <a:rPr lang="en-GB" sz="2400" b="1" dirty="0">
                <a:solidFill>
                  <a:srgbClr val="002060"/>
                </a:solidFill>
                <a:latin typeface="Bradley Hand ITC" pitchFamily="66" charset="0"/>
              </a:rPr>
              <a:t>We believe that learning should be fun, purposeful, and challenging for all children.</a:t>
            </a:r>
          </a:p>
          <a:p>
            <a:pPr>
              <a:buNone/>
            </a:pPr>
            <a:r>
              <a:rPr lang="en-GB" sz="2400" b="1" dirty="0">
                <a:solidFill>
                  <a:srgbClr val="002060"/>
                </a:solidFill>
                <a:latin typeface="Bradley Hand ITC" pitchFamily="66" charset="0"/>
              </a:rPr>
              <a:t>We will achieve this by:</a:t>
            </a:r>
            <a:endParaRPr lang="en-GB" sz="2400" b="1" dirty="0">
              <a:latin typeface="Bradley Hand ITC" pitchFamily="66" charset="0"/>
            </a:endParaRPr>
          </a:p>
          <a:p>
            <a:r>
              <a:rPr lang="en-GB" sz="2400" dirty="0">
                <a:latin typeface="Bradley Hand ITC" pitchFamily="66" charset="0"/>
              </a:rPr>
              <a:t>Equipping our children with a sense of well-being, empathy and belonging; through the wide range of learning experiences both within the school family and throughout our wider community</a:t>
            </a:r>
          </a:p>
          <a:p>
            <a:r>
              <a:rPr lang="en-GB" sz="2400" dirty="0">
                <a:latin typeface="Bradley Hand ITC" pitchFamily="66" charset="0"/>
              </a:rPr>
              <a:t>Celebrating difference and enjoying the rich environment that diversity brings</a:t>
            </a:r>
          </a:p>
          <a:p>
            <a:r>
              <a:rPr lang="en-GB" sz="2400" dirty="0">
                <a:latin typeface="Bradley Hand ITC" pitchFamily="66" charset="0"/>
              </a:rPr>
              <a:t>Nurturing and challenging all our children, meeting their individual needs thus enabling them to thrive and reach their true potential</a:t>
            </a:r>
          </a:p>
          <a:p>
            <a:r>
              <a:rPr lang="en-GB" sz="2400" dirty="0">
                <a:latin typeface="Bradley Hand ITC" pitchFamily="66" charset="0"/>
              </a:rPr>
              <a:t>Providing a curriculum which reflects children’s interests and engages children’s curiosity in the world around them; regularly using the outdoor environment to enhance learning experiences</a:t>
            </a:r>
          </a:p>
          <a:p>
            <a:r>
              <a:rPr lang="en-GB" sz="2400" dirty="0">
                <a:latin typeface="Bradley Hand ITC" pitchFamily="66" charset="0"/>
              </a:rPr>
              <a:t>Lay firm foundations for life-long learning through developing pupils’ skills of relationship building, resilience, risk-taking, resourcefulness and reflection (Learning to Learn)</a:t>
            </a:r>
          </a:p>
          <a:p>
            <a:r>
              <a:rPr lang="en-GB" sz="2400" dirty="0">
                <a:latin typeface="Bradley Hand ITC" pitchFamily="66" charset="0"/>
              </a:rPr>
              <a:t>Developing our children to be self-assured, independent thinkers with an enterprising spirit</a:t>
            </a:r>
          </a:p>
          <a:p>
            <a:pPr>
              <a:buNone/>
            </a:pPr>
            <a:endParaRPr lang="en-GB" sz="2400" dirty="0">
              <a:latin typeface="Bradley Hand ITC" pitchFamily="66" charset="0"/>
            </a:endParaRPr>
          </a:p>
          <a:p>
            <a:endParaRPr lang="en-GB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01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FFFA32-D9F4-4AF9-A025-CD128AC85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360967"/>
            <a:ext cx="12192000" cy="5497033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823A416-999C-4FA3-A853-0AE48404B5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V="1">
            <a:off x="0" y="0"/>
            <a:ext cx="12192000" cy="3049325"/>
            <a:chOff x="0" y="3808676"/>
            <a:chExt cx="12192000" cy="3049325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362F656-1A8D-4BA3-BA72-92332E75D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716" b="9820"/>
            <a:stretch>
              <a:fillRect/>
            </a:stretch>
          </p:blipFill>
          <p:spPr>
            <a:xfrm>
              <a:off x="0" y="3808676"/>
              <a:ext cx="12192000" cy="3049325"/>
            </a:xfrm>
            <a:custGeom>
              <a:avLst/>
              <a:gdLst>
                <a:gd name="connsiteX0" fmla="*/ 0 w 12192000"/>
                <a:gd name="connsiteY0" fmla="*/ 0 h 3049325"/>
                <a:gd name="connsiteX1" fmla="*/ 12192000 w 12192000"/>
                <a:gd name="connsiteY1" fmla="*/ 0 h 3049325"/>
                <a:gd name="connsiteX2" fmla="*/ 12192000 w 12192000"/>
                <a:gd name="connsiteY2" fmla="*/ 3049325 h 3049325"/>
                <a:gd name="connsiteX3" fmla="*/ 0 w 12192000"/>
                <a:gd name="connsiteY3" fmla="*/ 3049325 h 3049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0" h="3049325">
                  <a:moveTo>
                    <a:pt x="0" y="0"/>
                  </a:moveTo>
                  <a:lnTo>
                    <a:pt x="12192000" y="0"/>
                  </a:lnTo>
                  <a:lnTo>
                    <a:pt x="12192000" y="3049325"/>
                  </a:lnTo>
                  <a:lnTo>
                    <a:pt x="0" y="3049325"/>
                  </a:lnTo>
                  <a:close/>
                </a:path>
              </a:pathLst>
            </a:custGeom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338807D-FB66-4E3A-9CF0-786662C4A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067339" y="5375082"/>
              <a:ext cx="373711" cy="4055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DFDBEE2-7847-4A7B-8F1C-9F69A2E06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448056"/>
            <a:ext cx="9833548" cy="106680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000" dirty="0">
                <a:solidFill>
                  <a:srgbClr val="00206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Our Vision- Excellence, Enjoyment and Achievement for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896A35-4E75-47EB-9F4E-AABDDC1E9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1766482"/>
            <a:ext cx="9699445" cy="384094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b="1" u="sng" dirty="0">
                <a:solidFill>
                  <a:srgbClr val="002060"/>
                </a:solidFill>
              </a:rPr>
              <a:t>Mission </a:t>
            </a:r>
            <a:r>
              <a:rPr lang="en-GB" sz="2400" b="1" dirty="0">
                <a:solidFill>
                  <a:srgbClr val="002060"/>
                </a:solidFill>
              </a:rPr>
              <a:t>                                                                       </a:t>
            </a:r>
            <a:r>
              <a:rPr lang="en-GB" sz="2400" b="1" u="sng" dirty="0">
                <a:solidFill>
                  <a:srgbClr val="002060"/>
                </a:solidFill>
              </a:rPr>
              <a:t> Core Values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Working together                                                      Respect and Inclusion</a:t>
            </a:r>
          </a:p>
          <a:p>
            <a:pPr marL="0" indent="0">
              <a:buNone/>
            </a:pPr>
            <a:r>
              <a:rPr lang="en-GB" sz="2400" dirty="0"/>
              <a:t>Embracing challenge                                                 Responsibility and teamwork</a:t>
            </a:r>
          </a:p>
          <a:p>
            <a:pPr marL="0" indent="0">
              <a:buNone/>
            </a:pPr>
            <a:r>
              <a:rPr lang="en-GB" sz="2400" dirty="0"/>
              <a:t>Raising expectations                                                  Passion for learning</a:t>
            </a:r>
          </a:p>
          <a:p>
            <a:pPr marL="0" indent="0">
              <a:buNone/>
            </a:pPr>
            <a:r>
              <a:rPr lang="en-GB" sz="2400" dirty="0"/>
              <a:t>Creative learning                                                        Creativity and enterprise </a:t>
            </a:r>
          </a:p>
          <a:p>
            <a:pPr marL="0" indent="0">
              <a:buNone/>
            </a:pPr>
            <a:r>
              <a:rPr lang="en-GB" sz="2400" dirty="0"/>
              <a:t>Effective communication                                           High expectations</a:t>
            </a:r>
          </a:p>
          <a:p>
            <a:pPr marL="0" indent="0">
              <a:buNone/>
            </a:pPr>
            <a:r>
              <a:rPr lang="en-GB" sz="2400" dirty="0"/>
              <a:t>Listening to others</a:t>
            </a:r>
          </a:p>
          <a:p>
            <a:endParaRPr lang="en-GB" sz="2400" dirty="0">
              <a:solidFill>
                <a:srgbClr val="FFFF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85E85D-3B20-456A-A1A0-6088F29D6E88}"/>
              </a:ext>
            </a:extLst>
          </p:cNvPr>
          <p:cNvSpPr txBox="1"/>
          <p:nvPr/>
        </p:nvSpPr>
        <p:spPr>
          <a:xfrm>
            <a:off x="2700801" y="4953180"/>
            <a:ext cx="66562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FFFF00"/>
                </a:solidFill>
                <a:latin typeface="Bradley Hand ITC" panose="03070402050302030203" pitchFamily="66" charset="0"/>
              </a:rPr>
              <a:t>Our Pledges-</a:t>
            </a:r>
          </a:p>
          <a:p>
            <a:pPr algn="ctr"/>
            <a:r>
              <a:rPr lang="en-GB" sz="2000" b="1" dirty="0">
                <a:solidFill>
                  <a:srgbClr val="FFFF00"/>
                </a:solidFill>
                <a:latin typeface="Bradley Hand ITC" panose="03070402050302030203" pitchFamily="66" charset="0"/>
              </a:rPr>
              <a:t>Always Support for Others</a:t>
            </a:r>
          </a:p>
          <a:p>
            <a:pPr algn="ctr"/>
            <a:r>
              <a:rPr lang="en-GB" sz="2000" b="1" dirty="0">
                <a:solidFill>
                  <a:srgbClr val="FFFF00"/>
                </a:solidFill>
                <a:latin typeface="Bradley Hand ITC" panose="03070402050302030203" pitchFamily="66" charset="0"/>
              </a:rPr>
              <a:t>Always respect each other and the environment</a:t>
            </a:r>
          </a:p>
          <a:p>
            <a:pPr algn="ctr"/>
            <a:r>
              <a:rPr lang="en-GB" sz="2000" b="1" dirty="0">
                <a:solidFill>
                  <a:srgbClr val="FFFF00"/>
                </a:solidFill>
                <a:latin typeface="Bradley Hand ITC" panose="03070402050302030203" pitchFamily="66" charset="0"/>
              </a:rPr>
              <a:t>Always have high aspirations</a:t>
            </a:r>
          </a:p>
          <a:p>
            <a:pPr algn="ctr"/>
            <a:r>
              <a:rPr lang="en-GB" sz="2000" b="1" dirty="0">
                <a:solidFill>
                  <a:srgbClr val="FFFF00"/>
                </a:solidFill>
                <a:latin typeface="Bradley Hand ITC" panose="03070402050302030203" pitchFamily="66" charset="0"/>
              </a:rPr>
              <a:t>Always reflect</a:t>
            </a:r>
          </a:p>
        </p:txBody>
      </p:sp>
    </p:spTree>
    <p:extLst>
      <p:ext uri="{BB962C8B-B14F-4D97-AF65-F5344CB8AC3E}">
        <p14:creationId xmlns:p14="http://schemas.microsoft.com/office/powerpoint/2010/main" val="1502226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2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71354-2502-496C-A087-03B4C2770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Our Vision and Mission in Action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583D63-CB1C-4336-82A0-F258FEF5C6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27658"/>
          <a:stretch/>
        </p:blipFill>
        <p:spPr>
          <a:xfrm>
            <a:off x="307840" y="321732"/>
            <a:ext cx="3793472" cy="41113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A4BD0F-E1B1-4DD8-81E7-B2D94EB441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684" r="1" b="1"/>
          <a:stretch/>
        </p:blipFill>
        <p:spPr>
          <a:xfrm>
            <a:off x="4194959" y="321734"/>
            <a:ext cx="3797570" cy="2010551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E8C278A-F316-47AD-B72F-26FF402027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14098" r="1" b="6400"/>
          <a:stretch/>
        </p:blipFill>
        <p:spPr>
          <a:xfrm>
            <a:off x="4190180" y="2422097"/>
            <a:ext cx="3794760" cy="20138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E0C6C4-75FE-432C-8CFE-6BC34918B7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891" r="4445" b="-1"/>
          <a:stretch/>
        </p:blipFill>
        <p:spPr>
          <a:xfrm>
            <a:off x="8086176" y="321733"/>
            <a:ext cx="3797984" cy="41113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A439E9-A68C-433C-ADB3-FC7ADE5A3CD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824" r="1" b="17803"/>
          <a:stretch/>
        </p:blipFill>
        <p:spPr>
          <a:xfrm>
            <a:off x="307840" y="4525715"/>
            <a:ext cx="3794760" cy="2010551"/>
          </a:xfrm>
          <a:prstGeom prst="rect">
            <a:avLst/>
          </a:prstGeom>
        </p:spPr>
      </p:pic>
      <p:cxnSp>
        <p:nvCxnSpPr>
          <p:cNvPr id="12" name="Straight Connector 14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2257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234</Words>
  <Application>Microsoft Office PowerPoint</Application>
  <PresentationFormat>Widescreen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Aharoni</vt:lpstr>
      <vt:lpstr>Arial</vt:lpstr>
      <vt:lpstr>Bradley Hand ITC</vt:lpstr>
      <vt:lpstr>Calibri</vt:lpstr>
      <vt:lpstr>Calibri Light</vt:lpstr>
      <vt:lpstr>Office Theme</vt:lpstr>
      <vt:lpstr>The Whartons Vision, Mission and Values</vt:lpstr>
      <vt:lpstr>Our Vision- Excellence, Enjoyment and Achievement for All</vt:lpstr>
      <vt:lpstr>Our Vision- Excellence, Enjoyment and Achievement for All</vt:lpstr>
      <vt:lpstr>Our Vision and Mission in Action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Whartons Vision, Mission and Values</dc:title>
  <dc:creator>Julia DICKSON</dc:creator>
  <cp:lastModifiedBy>Julia DICKSON</cp:lastModifiedBy>
  <cp:revision>6</cp:revision>
  <dcterms:created xsi:type="dcterms:W3CDTF">2021-03-05T11:23:04Z</dcterms:created>
  <dcterms:modified xsi:type="dcterms:W3CDTF">2022-01-31T13:58:42Z</dcterms:modified>
</cp:coreProperties>
</file>