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4" r:id="rId1"/>
  </p:sldMasterIdLst>
  <p:notesMasterIdLst>
    <p:notesMasterId r:id="rId32"/>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9144000" cy="5143500" type="screen16x9"/>
  <p:notesSz cx="6858000" cy="9144000"/>
  <p:embeddedFontLst>
    <p:embeddedFont>
      <p:font typeface="Cambria Math" panose="02040503050406030204" pitchFamily="18" charset="0"/>
      <p:regular r:id="rId33"/>
    </p:embeddedFont>
    <p:embeddedFont>
      <p:font typeface="Nunito" pitchFamily="2" charset="0"/>
      <p:regular r:id="rId34"/>
      <p:bold r:id="rId35"/>
      <p:italic r:id="rId36"/>
      <p:boldItalic r:id="rId37"/>
    </p:embeddedFont>
    <p:embeddedFont>
      <p:font typeface="Tw Cen MT" panose="020B0602020104020603"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9"/>
    <p:restoredTop sz="84615" autoAdjust="0"/>
  </p:normalViewPr>
  <p:slideViewPr>
    <p:cSldViewPr snapToGrid="0">
      <p:cViewPr varScale="1">
        <p:scale>
          <a:sx n="126" d="100"/>
          <a:sy n="126" d="100"/>
        </p:scale>
        <p:origin x="13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6% of questions: making comparisons within the text</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a:p>
            <a:pPr marL="158750" indent="0">
              <a:buNone/>
            </a:pPr>
            <a:r>
              <a:rPr lang="en-GB" dirty="0"/>
              <a:t>Note that for question 18, equivalent fractions e.g. ¾ are accepted. </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www.gov.uk</a:t>
            </a:r>
            <a:r>
              <a:rPr lang="en-GB" dirty="0"/>
              <a:t>/government/publications/key-stage-2-tests-access-arrangements)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GPS SATs paper. </a:t>
            </a:r>
            <a:br>
              <a:rPr lang="en-GB" dirty="0"/>
            </a:br>
            <a:r>
              <a:rPr lang="en-GB" dirty="0"/>
              <a:t>For question 47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4019119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00508622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3426160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7680966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87452504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36147142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86596188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41836563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95387072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76323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2508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8835468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29217721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67072748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4934507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12820483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4/21/2026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097926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42236397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92766721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1775320"/>
            <a:ext cx="7773339" cy="2568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4412457"/>
            <a:ext cx="2057400" cy="273844"/>
          </a:xfrm>
          <a:prstGeom prst="rect">
            <a:avLst/>
          </a:prstGeom>
        </p:spPr>
        <p:txBody>
          <a:bodyPr vert="horz" lIns="91440" tIns="45720" rIns="91440" bIns="45720" rtlCol="0" anchor="ctr"/>
          <a:lstStyle>
            <a:lvl1pPr algn="r">
              <a:defRPr sz="750">
                <a:solidFill>
                  <a:schemeClr val="tx1"/>
                </a:solidFill>
              </a:defRPr>
            </a:lvl1pPr>
          </a:lstStyle>
          <a:p>
            <a:fld id="{B61BEF0D-F0BB-DE4B-95CE-6DB70DBA9567}" type="datetimeFigureOut">
              <a:rPr lang="en-US" smtClean="0"/>
              <a:pPr/>
              <a:t>4/21/2026</a:t>
            </a:fld>
            <a:endParaRPr lang="en-US" dirty="0"/>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91440" tIns="45720" rIns="91440" bIns="45720" rtlCol="0" anchor="ctr"/>
          <a:lstStyle>
            <a:lvl1pPr algn="r">
              <a:defRPr sz="750">
                <a:solidFill>
                  <a:schemeClr val="tx1"/>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04868739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Lst>
  <p:hf hdr="0" ftr="0" dt="0"/>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0.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2026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12</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C9DD6C51-6AA3-044A-81E6-9C906A81E3B7}"/>
              </a:ext>
            </a:extLst>
          </p:cNvPr>
          <p:cNvPicPr>
            <a:picLocks noChangeAspect="1"/>
          </p:cNvPicPr>
          <p:nvPr/>
        </p:nvPicPr>
        <p:blipFill>
          <a:blip r:embed="rId3"/>
          <a:stretch>
            <a:fillRect/>
          </a:stretch>
        </p:blipFill>
        <p:spPr>
          <a:xfrm>
            <a:off x="311699" y="1801596"/>
            <a:ext cx="4358110" cy="87285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0C38190-C38C-9A45-B684-0984AB9A355F}"/>
              </a:ext>
            </a:extLst>
          </p:cNvPr>
          <p:cNvPicPr>
            <a:picLocks noChangeAspect="1"/>
          </p:cNvPicPr>
          <p:nvPr/>
        </p:nvPicPr>
        <p:blipFill>
          <a:blip r:embed="rId4"/>
          <a:stretch>
            <a:fillRect/>
          </a:stretch>
        </p:blipFill>
        <p:spPr>
          <a:xfrm>
            <a:off x="4767620" y="1801596"/>
            <a:ext cx="4139070" cy="21292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0762B32-DB79-1A42-94C8-E1FCDF9BC949}"/>
              </a:ext>
            </a:extLst>
          </p:cNvPr>
          <p:cNvPicPr>
            <a:picLocks noChangeAspect="1"/>
          </p:cNvPicPr>
          <p:nvPr/>
        </p:nvPicPr>
        <p:blipFill>
          <a:blip r:embed="rId5"/>
          <a:stretch>
            <a:fillRect/>
          </a:stretch>
        </p:blipFill>
        <p:spPr>
          <a:xfrm>
            <a:off x="2392943" y="4017130"/>
            <a:ext cx="4358111" cy="9492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498233"/>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id="{E61A1F81-5C09-D242-930D-2CB9BB9ABAD4}"/>
              </a:ext>
            </a:extLst>
          </p:cNvPr>
          <p:cNvPicPr>
            <a:picLocks noChangeAspect="1"/>
          </p:cNvPicPr>
          <p:nvPr/>
        </p:nvPicPr>
        <p:blipFill>
          <a:blip r:embed="rId3"/>
          <a:stretch>
            <a:fillRect/>
          </a:stretch>
        </p:blipFill>
        <p:spPr>
          <a:xfrm>
            <a:off x="4955248" y="391285"/>
            <a:ext cx="4065910" cy="190480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3C37DBC-4D86-0D4D-88F0-03992D2C9562}"/>
              </a:ext>
            </a:extLst>
          </p:cNvPr>
          <p:cNvPicPr>
            <a:picLocks noChangeAspect="1"/>
          </p:cNvPicPr>
          <p:nvPr/>
        </p:nvPicPr>
        <p:blipFill>
          <a:blip r:embed="rId4"/>
          <a:stretch>
            <a:fillRect/>
          </a:stretch>
        </p:blipFill>
        <p:spPr>
          <a:xfrm>
            <a:off x="5010697" y="2480123"/>
            <a:ext cx="3955012" cy="192861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917E15E-47F8-0F49-8D17-6A19A2DD14F7}"/>
              </a:ext>
            </a:extLst>
          </p:cNvPr>
          <p:cNvPicPr>
            <a:picLocks noChangeAspect="1"/>
          </p:cNvPicPr>
          <p:nvPr/>
        </p:nvPicPr>
        <p:blipFill>
          <a:blip r:embed="rId5"/>
          <a:stretch>
            <a:fillRect/>
          </a:stretch>
        </p:blipFill>
        <p:spPr>
          <a:xfrm>
            <a:off x="217850" y="1521120"/>
            <a:ext cx="4065910" cy="127569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B8C77CA-1323-0B45-A827-EE6A39CE23B3}"/>
              </a:ext>
            </a:extLst>
          </p:cNvPr>
          <p:cNvPicPr>
            <a:picLocks noChangeAspect="1"/>
          </p:cNvPicPr>
          <p:nvPr/>
        </p:nvPicPr>
        <p:blipFill>
          <a:blip r:embed="rId6"/>
          <a:stretch>
            <a:fillRect/>
          </a:stretch>
        </p:blipFill>
        <p:spPr>
          <a:xfrm>
            <a:off x="273299" y="2891443"/>
            <a:ext cx="3955012" cy="15689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0490806F-7E57-D647-AB37-C50AE5E08D62}"/>
              </a:ext>
            </a:extLst>
          </p:cNvPr>
          <p:cNvPicPr>
            <a:picLocks noChangeAspect="1"/>
          </p:cNvPicPr>
          <p:nvPr/>
        </p:nvPicPr>
        <p:blipFill>
          <a:blip r:embed="rId3"/>
          <a:stretch>
            <a:fillRect/>
          </a:stretch>
        </p:blipFill>
        <p:spPr>
          <a:xfrm>
            <a:off x="311699" y="1535307"/>
            <a:ext cx="4298482" cy="232167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99AFFCE-D7F1-1A48-B9B6-D716E5C061D4}"/>
              </a:ext>
            </a:extLst>
          </p:cNvPr>
          <p:cNvPicPr>
            <a:picLocks noChangeAspect="1"/>
          </p:cNvPicPr>
          <p:nvPr/>
        </p:nvPicPr>
        <p:blipFill>
          <a:blip r:embed="rId4"/>
          <a:stretch>
            <a:fillRect/>
          </a:stretch>
        </p:blipFill>
        <p:spPr>
          <a:xfrm>
            <a:off x="4940050" y="829088"/>
            <a:ext cx="3997695" cy="37341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2025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13</a:t>
            </a:r>
            <a:r>
              <a:rPr lang="en-GB" baseline="30000" dirty="0"/>
              <a:t>th</a:t>
            </a:r>
            <a:r>
              <a:rPr lang="en-GB" dirty="0"/>
              <a:t> May and Thursday 14</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13</a:t>
            </a:r>
            <a:r>
              <a:rPr lang="en-GB" baseline="30000" dirty="0"/>
              <a:t>th</a:t>
            </a:r>
            <a:r>
              <a:rPr lang="en-GB" dirty="0"/>
              <a:t> May</a:t>
            </a:r>
          </a:p>
          <a:p>
            <a:endParaRPr lang="en-GB" dirty="0"/>
          </a:p>
          <a:p>
            <a:r>
              <a:rPr lang="en-GB" dirty="0"/>
              <a:t>Paper 2: Reasoning (40 minutes) – Wednesday 13</a:t>
            </a:r>
            <a:r>
              <a:rPr lang="en-GB" baseline="30000" dirty="0"/>
              <a:t>th</a:t>
            </a:r>
            <a:r>
              <a:rPr lang="en-GB" dirty="0"/>
              <a:t> May</a:t>
            </a:r>
          </a:p>
          <a:p>
            <a:endParaRPr lang="en-GB" dirty="0"/>
          </a:p>
          <a:p>
            <a:r>
              <a:rPr lang="en-GB" dirty="0"/>
              <a:t>Paper 3: Reasoning (40 minutes) – Thursday 14</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7" name="Picture 6">
            <a:extLst>
              <a:ext uri="{FF2B5EF4-FFF2-40B4-BE49-F238E27FC236}">
                <a16:creationId xmlns:a16="http://schemas.microsoft.com/office/drawing/2014/main" id="{1D564DC7-68AE-1F46-9C20-137472475C8D}"/>
              </a:ext>
            </a:extLst>
          </p:cNvPr>
          <p:cNvPicPr>
            <a:picLocks noChangeAspect="1"/>
          </p:cNvPicPr>
          <p:nvPr/>
        </p:nvPicPr>
        <p:blipFill>
          <a:blip r:embed="rId3"/>
          <a:stretch>
            <a:fillRect/>
          </a:stretch>
        </p:blipFill>
        <p:spPr>
          <a:xfrm>
            <a:off x="5614101" y="2203301"/>
            <a:ext cx="3358019" cy="254045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84545C5-54F5-E14D-A8D2-A61A83DD3878}"/>
              </a:ext>
            </a:extLst>
          </p:cNvPr>
          <p:cNvPicPr>
            <a:picLocks noChangeAspect="1"/>
          </p:cNvPicPr>
          <p:nvPr/>
        </p:nvPicPr>
        <p:blipFill>
          <a:blip r:embed="rId4"/>
          <a:stretch>
            <a:fillRect/>
          </a:stretch>
        </p:blipFill>
        <p:spPr>
          <a:xfrm>
            <a:off x="2373274" y="2203301"/>
            <a:ext cx="3116164" cy="28535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B244C6-4D24-894A-ADE6-ABF0058E0B79}"/>
              </a:ext>
            </a:extLst>
          </p:cNvPr>
          <p:cNvPicPr>
            <a:picLocks noChangeAspect="1"/>
          </p:cNvPicPr>
          <p:nvPr/>
        </p:nvPicPr>
        <p:blipFill>
          <a:blip r:embed="rId3"/>
          <a:stretch>
            <a:fillRect/>
          </a:stretch>
        </p:blipFill>
        <p:spPr>
          <a:xfrm>
            <a:off x="4696622" y="3029584"/>
            <a:ext cx="3808591" cy="1621372"/>
          </a:xfrm>
          <a:prstGeom prst="rect">
            <a:avLst/>
          </a:prstGeom>
        </p:spPr>
      </p:pic>
      <p:pic>
        <p:nvPicPr>
          <p:cNvPr id="7" name="Picture 6">
            <a:extLst>
              <a:ext uri="{FF2B5EF4-FFF2-40B4-BE49-F238E27FC236}">
                <a16:creationId xmlns:a16="http://schemas.microsoft.com/office/drawing/2014/main" id="{234E48BF-7FB3-4F4F-B646-4F1A0F4D7A38}"/>
              </a:ext>
            </a:extLst>
          </p:cNvPr>
          <p:cNvPicPr>
            <a:picLocks noChangeAspect="1"/>
          </p:cNvPicPr>
          <p:nvPr/>
        </p:nvPicPr>
        <p:blipFill>
          <a:blip r:embed="rId4"/>
          <a:stretch>
            <a:fillRect/>
          </a:stretch>
        </p:blipFill>
        <p:spPr>
          <a:xfrm>
            <a:off x="530783" y="3029584"/>
            <a:ext cx="3822506" cy="162729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8735556-6D03-104B-B603-79DF96095CB2}"/>
              </a:ext>
            </a:extLst>
          </p:cNvPr>
          <p:cNvPicPr>
            <a:picLocks noChangeAspect="1"/>
          </p:cNvPicPr>
          <p:nvPr/>
        </p:nvPicPr>
        <p:blipFill>
          <a:blip r:embed="rId5"/>
          <a:stretch>
            <a:fillRect/>
          </a:stretch>
        </p:blipFill>
        <p:spPr>
          <a:xfrm>
            <a:off x="4691962" y="1175845"/>
            <a:ext cx="3813251" cy="161790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42B0BD5-57D2-174E-8EEE-B0A085A2B4ED}"/>
              </a:ext>
            </a:extLst>
          </p:cNvPr>
          <p:cNvPicPr>
            <a:picLocks noChangeAspect="1"/>
          </p:cNvPicPr>
          <p:nvPr/>
        </p:nvPicPr>
        <p:blipFill>
          <a:blip r:embed="rId6"/>
          <a:stretch>
            <a:fillRect/>
          </a:stretch>
        </p:blipFill>
        <p:spPr>
          <a:xfrm>
            <a:off x="530783" y="1171152"/>
            <a:ext cx="3817044" cy="162729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7.680</a:t>
              </a:r>
            </a:p>
            <a:p>
              <a:pPr marL="0" indent="0">
                <a:lnSpc>
                  <a:spcPct val="100000"/>
                </a:lnSpc>
                <a:buFont typeface="Nunito"/>
                <a:buNone/>
              </a:pPr>
              <a:r>
                <a:rPr lang="en-GB" sz="1200" u="sng" dirty="0"/>
                <a:t>+ 13.493</a:t>
              </a:r>
              <a:r>
                <a:rPr lang="en-GB" sz="1200" u="sng" dirty="0">
                  <a:solidFill>
                    <a:schemeClr val="bg1"/>
                  </a:solidFill>
                </a:rPr>
                <a:t>.</a:t>
              </a:r>
            </a:p>
            <a:p>
              <a:pPr marL="0" indent="0">
                <a:lnSpc>
                  <a:spcPct val="100000"/>
                </a:lnSpc>
                <a:buFont typeface="Nunito"/>
                <a:buNone/>
              </a:pPr>
              <a:r>
                <a:rPr lang="en-GB" sz="1200" u="sng" dirty="0"/>
                <a:t>   21.173 </a:t>
              </a:r>
            </a:p>
            <a:p>
              <a:pPr marL="0" indent="0">
                <a:lnSpc>
                  <a:spcPct val="150000"/>
                </a:lnSpc>
                <a:buFont typeface="Nunito"/>
                <a:buNone/>
              </a:pPr>
              <a:r>
                <a:rPr lang="en-GB" sz="1200" baseline="30000" dirty="0"/>
                <a:t>     1  1  1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21.173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644821"/>
            <a:ext cx="2682307" cy="966165"/>
            <a:chOff x="5219763" y="1644821"/>
            <a:chExt cx="2682307" cy="9661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63774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Using known fact of 64 ÷ 8 = 8</a:t>
              </a:r>
            </a:p>
          </p:txBody>
        </p:sp>
        <p:sp>
          <p:nvSpPr>
            <p:cNvPr id="30" name="TextBox 29">
              <a:extLst>
                <a:ext uri="{FF2B5EF4-FFF2-40B4-BE49-F238E27FC236}">
                  <a16:creationId xmlns:a16="http://schemas.microsoft.com/office/drawing/2014/main" id="{7B1FB633-1282-45F6-A240-985296EBD057}"/>
                </a:ext>
              </a:extLst>
            </p:cNvPr>
            <p:cNvSpPr txBox="1"/>
            <p:nvPr/>
          </p:nvSpPr>
          <p:spPr>
            <a:xfrm>
              <a:off x="7280746" y="2333987"/>
              <a:ext cx="621324" cy="276999"/>
            </a:xfrm>
            <a:prstGeom prst="rect">
              <a:avLst/>
            </a:prstGeom>
            <a:noFill/>
          </p:spPr>
          <p:txBody>
            <a:bodyPr wrap="square">
              <a:spAutoFit/>
            </a:bodyPr>
            <a:lstStyle/>
            <a:p>
              <a:pPr algn="ctr"/>
              <a:r>
                <a:rPr lang="en-GB" sz="1200" dirty="0"/>
                <a:t>80</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118142" y="3474968"/>
            <a:ext cx="2783928" cy="967053"/>
            <a:chOff x="897119" y="3500318"/>
            <a:chExt cx="2783928" cy="967053"/>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897119" y="3500318"/>
              <a:ext cx="1000775"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3</a:t>
              </a:r>
              <a:r>
                <a:rPr lang="en-GB" sz="1200" baseline="30000" dirty="0"/>
                <a:t>3</a:t>
              </a:r>
              <a:r>
                <a:rPr lang="en-GB" sz="1200" dirty="0"/>
                <a:t> = 27</a:t>
              </a:r>
            </a:p>
            <a:p>
              <a:pPr marL="0" indent="0">
                <a:lnSpc>
                  <a:spcPct val="100000"/>
                </a:lnSpc>
                <a:buFont typeface="Nunito"/>
                <a:buNone/>
              </a:pPr>
              <a:r>
                <a:rPr lang="en-GB" sz="1200" dirty="0"/>
                <a:t>2 + 27 = 29</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29</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71843" cy="1139414"/>
            <a:chOff x="5082006" y="3429792"/>
            <a:chExt cx="2771843" cy="1139414"/>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1</m:t>
                          </m:r>
                        </m:num>
                        <m:den>
                          <m:r>
                            <m:rPr>
                              <m:nor/>
                            </m:rPr>
                            <a:rPr lang="en-GB" sz="1200" b="0" i="0" dirty="0" smtClean="0"/>
                            <m:t>3</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5</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32525" y="4122481"/>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32525" y="4122481"/>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6" name="Picture 5">
            <a:extLst>
              <a:ext uri="{FF2B5EF4-FFF2-40B4-BE49-F238E27FC236}">
                <a16:creationId xmlns:a16="http://schemas.microsoft.com/office/drawing/2014/main" id="{C05FC00D-8044-2D49-BF11-01FB13E52790}"/>
              </a:ext>
            </a:extLst>
          </p:cNvPr>
          <p:cNvPicPr>
            <a:picLocks noChangeAspect="1"/>
          </p:cNvPicPr>
          <p:nvPr/>
        </p:nvPicPr>
        <p:blipFill>
          <a:blip r:embed="rId3"/>
          <a:stretch>
            <a:fillRect/>
          </a:stretch>
        </p:blipFill>
        <p:spPr>
          <a:xfrm>
            <a:off x="217850" y="1271355"/>
            <a:ext cx="4071324" cy="188175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EC17FA1-8A3C-EA49-B709-EDF435343678}"/>
              </a:ext>
            </a:extLst>
          </p:cNvPr>
          <p:cNvPicPr>
            <a:picLocks noChangeAspect="1"/>
          </p:cNvPicPr>
          <p:nvPr/>
        </p:nvPicPr>
        <p:blipFill>
          <a:blip r:embed="rId4"/>
          <a:stretch>
            <a:fillRect/>
          </a:stretch>
        </p:blipFill>
        <p:spPr>
          <a:xfrm>
            <a:off x="4391185" y="956690"/>
            <a:ext cx="4629973" cy="37065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13</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14</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a:t>
            </a:r>
            <a:r>
              <a:rPr lang="en-GB" dirty="0">
                <a:solidFill>
                  <a:srgbClr val="FF0000"/>
                </a:solidFill>
              </a:rPr>
              <a:t>SAT</a:t>
            </a:r>
            <a:r>
              <a:rPr lang="en-GB" dirty="0"/>
              <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a:t>
            </a:r>
            <a:r>
              <a:rPr lang="en-GB" b="1" dirty="0">
                <a:solidFill>
                  <a:srgbClr val="FF0000"/>
                </a:solidFill>
              </a:rPr>
              <a:t>S</a:t>
            </a:r>
            <a:r>
              <a:rPr lang="en-GB" dirty="0"/>
              <a:t>tandardised </a:t>
            </a:r>
            <a:r>
              <a:rPr lang="en-GB" b="1" dirty="0">
                <a:solidFill>
                  <a:srgbClr val="FF0000"/>
                </a:solidFill>
              </a:rPr>
              <a:t>A</a:t>
            </a:r>
            <a:r>
              <a:rPr lang="en-GB" dirty="0"/>
              <a:t>ssessment </a:t>
            </a:r>
            <a:r>
              <a:rPr lang="en-GB" b="1" dirty="0">
                <a:solidFill>
                  <a:srgbClr val="FF0000"/>
                </a:solidFill>
              </a:rPr>
              <a:t>T</a:t>
            </a:r>
            <a:r>
              <a:rPr lang="en-GB" dirty="0"/>
              <a:t>ests that are given to children at the end of Key Stage 2. </a:t>
            </a:r>
          </a:p>
          <a:p>
            <a:r>
              <a:rPr lang="en-GB" dirty="0"/>
              <a:t>The SATs take place over four days, starting on </a:t>
            </a:r>
            <a:r>
              <a:rPr lang="en-GB" dirty="0">
                <a:solidFill>
                  <a:srgbClr val="283593"/>
                </a:solidFill>
              </a:rPr>
              <a:t>Monday 11</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14</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11</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11</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10</a:t>
            </a:r>
            <a:r>
              <a:rPr lang="en-GB" baseline="30000" dirty="0">
                <a:solidFill>
                  <a:srgbClr val="283593"/>
                </a:solidFill>
                <a:latin typeface="+mn-lt"/>
              </a:rPr>
              <a:t>2h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13</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13</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14</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0F93-8838-6F4D-B784-61F86DBF79F9}"/>
              </a:ext>
            </a:extLst>
          </p:cNvPr>
          <p:cNvPicPr>
            <a:picLocks noChangeAspect="1"/>
          </p:cNvPicPr>
          <p:nvPr/>
        </p:nvPicPr>
        <p:blipFill>
          <a:blip r:embed="rId3"/>
          <a:stretch>
            <a:fillRect/>
          </a:stretch>
        </p:blipFill>
        <p:spPr>
          <a:xfrm>
            <a:off x="239958" y="1176570"/>
            <a:ext cx="4043482" cy="174207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81B9226-DA9C-C74B-8F9C-11F4C85FA220}"/>
              </a:ext>
            </a:extLst>
          </p:cNvPr>
          <p:cNvPicPr>
            <a:picLocks noChangeAspect="1"/>
          </p:cNvPicPr>
          <p:nvPr/>
        </p:nvPicPr>
        <p:blipFill>
          <a:blip r:embed="rId4"/>
          <a:stretch>
            <a:fillRect/>
          </a:stretch>
        </p:blipFill>
        <p:spPr>
          <a:xfrm>
            <a:off x="4622558" y="1170620"/>
            <a:ext cx="4043483" cy="190008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855181"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4550495" y="2208372"/>
            <a:ext cx="120958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3,500 to 4,499</a:t>
            </a:r>
          </a:p>
        </p:txBody>
      </p:sp>
      <p:sp>
        <p:nvSpPr>
          <p:cNvPr id="10" name="Text Placeholder 2">
            <a:extLst>
              <a:ext uri="{FF2B5EF4-FFF2-40B4-BE49-F238E27FC236}">
                <a16:creationId xmlns:a16="http://schemas.microsoft.com/office/drawing/2014/main" id="{D26DE7DF-06F2-744C-9121-C049D6B709CF}"/>
              </a:ext>
            </a:extLst>
          </p:cNvPr>
          <p:cNvSpPr txBox="1">
            <a:spLocks/>
          </p:cNvSpPr>
          <p:nvPr/>
        </p:nvSpPr>
        <p:spPr>
          <a:xfrm>
            <a:off x="4374163" y="2640753"/>
            <a:ext cx="1507244"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815,000 to 824,999</a:t>
            </a:r>
          </a:p>
        </p:txBody>
      </p:sp>
      <p:sp>
        <p:nvSpPr>
          <p:cNvPr id="12" name="Text Placeholder 2">
            <a:extLst>
              <a:ext uri="{FF2B5EF4-FFF2-40B4-BE49-F238E27FC236}">
                <a16:creationId xmlns:a16="http://schemas.microsoft.com/office/drawing/2014/main" id="{6D88FBC8-D0DE-664F-87F2-C6B4D1EB2B78}"/>
              </a:ext>
            </a:extLst>
          </p:cNvPr>
          <p:cNvSpPr txBox="1">
            <a:spLocks/>
          </p:cNvSpPr>
          <p:nvPr/>
        </p:nvSpPr>
        <p:spPr>
          <a:xfrm>
            <a:off x="2426832"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4</a:t>
            </a:r>
            <a:endParaRPr lang="en-GB" sz="1200" u="sng" dirty="0"/>
          </a:p>
        </p:txBody>
      </p:sp>
      <p:sp>
        <p:nvSpPr>
          <p:cNvPr id="13" name="Text Placeholder 2">
            <a:extLst>
              <a:ext uri="{FF2B5EF4-FFF2-40B4-BE49-F238E27FC236}">
                <a16:creationId xmlns:a16="http://schemas.microsoft.com/office/drawing/2014/main" id="{993DD15E-6702-6E45-8317-2D7628AF5BD8}"/>
              </a:ext>
            </a:extLst>
          </p:cNvPr>
          <p:cNvSpPr txBox="1">
            <a:spLocks/>
          </p:cNvSpPr>
          <p:nvPr/>
        </p:nvSpPr>
        <p:spPr>
          <a:xfrm>
            <a:off x="2141798" y="2482893"/>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6</a:t>
            </a:r>
            <a:endParaRPr lang="en-GB" sz="1200" u="sng" dirty="0"/>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A4018F1B-902E-1D41-A7F1-2F31E2F8A285}"/>
              </a:ext>
            </a:extLst>
          </p:cNvPr>
          <p:cNvPicPr>
            <a:picLocks noChangeAspect="1"/>
          </p:cNvPicPr>
          <p:nvPr/>
        </p:nvPicPr>
        <p:blipFill>
          <a:blip r:embed="rId3"/>
          <a:stretch>
            <a:fillRect/>
          </a:stretch>
        </p:blipFill>
        <p:spPr>
          <a:xfrm>
            <a:off x="311700" y="1132903"/>
            <a:ext cx="3404442" cy="337039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07ECAE0-9102-4D46-874C-B66229B6CA39}"/>
              </a:ext>
            </a:extLst>
          </p:cNvPr>
          <p:cNvPicPr>
            <a:picLocks noChangeAspect="1"/>
          </p:cNvPicPr>
          <p:nvPr/>
        </p:nvPicPr>
        <p:blipFill>
          <a:blip r:embed="rId4"/>
          <a:stretch>
            <a:fillRect/>
          </a:stretch>
        </p:blipFill>
        <p:spPr>
          <a:xfrm>
            <a:off x="4235116" y="1132903"/>
            <a:ext cx="4727915" cy="29590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3D2459C-5CFE-674B-B992-FE3322D8FE28}"/>
              </a:ext>
            </a:extLst>
          </p:cNvPr>
          <p:cNvPicPr>
            <a:picLocks noChangeAspect="1"/>
          </p:cNvPicPr>
          <p:nvPr/>
        </p:nvPicPr>
        <p:blipFill>
          <a:blip r:embed="rId3"/>
          <a:stretch>
            <a:fillRect/>
          </a:stretch>
        </p:blipFill>
        <p:spPr>
          <a:xfrm>
            <a:off x="217850" y="1206945"/>
            <a:ext cx="3914932" cy="21343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EF301EF-5A76-AB43-8F06-FE88E88FC4D9}"/>
              </a:ext>
            </a:extLst>
          </p:cNvPr>
          <p:cNvPicPr>
            <a:picLocks noChangeAspect="1"/>
          </p:cNvPicPr>
          <p:nvPr/>
        </p:nvPicPr>
        <p:blipFill>
          <a:blip r:embed="rId4"/>
          <a:stretch>
            <a:fillRect/>
          </a:stretch>
        </p:blipFill>
        <p:spPr>
          <a:xfrm>
            <a:off x="4357121" y="1174079"/>
            <a:ext cx="4731877" cy="22256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a:extLst>
              <a:ext uri="{FF2B5EF4-FFF2-40B4-BE49-F238E27FC236}">
                <a16:creationId xmlns:a16="http://schemas.microsoft.com/office/drawing/2014/main" id="{612A1FC0-97C3-7A42-B05B-900345436203}"/>
              </a:ext>
            </a:extLst>
          </p:cNvPr>
          <p:cNvPicPr>
            <a:picLocks noChangeAspect="1"/>
          </p:cNvPicPr>
          <p:nvPr/>
        </p:nvPicPr>
        <p:blipFill>
          <a:blip r:embed="rId3"/>
          <a:stretch>
            <a:fillRect/>
          </a:stretch>
        </p:blipFill>
        <p:spPr>
          <a:xfrm>
            <a:off x="217849" y="1174077"/>
            <a:ext cx="3515377" cy="323916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571ED9B-B5BC-D549-A9BA-8519329D029F}"/>
              </a:ext>
            </a:extLst>
          </p:cNvPr>
          <p:cNvPicPr>
            <a:picLocks noChangeAspect="1"/>
          </p:cNvPicPr>
          <p:nvPr/>
        </p:nvPicPr>
        <p:blipFill>
          <a:blip r:embed="rId4"/>
          <a:stretch>
            <a:fillRect/>
          </a:stretch>
        </p:blipFill>
        <p:spPr>
          <a:xfrm>
            <a:off x="4290182" y="1174077"/>
            <a:ext cx="4542118" cy="34785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a:xfrm>
            <a:off x="226208" y="8516"/>
            <a:ext cx="8520600" cy="434776"/>
          </a:xfrm>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361596"/>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Revise – every little bit of revision helps! Plus it helps prepare for life at secondary school too.</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a:t>
            </a:r>
          </a:p>
          <a:p>
            <a:endParaRPr lang="en-GB" dirty="0"/>
          </a:p>
          <a:p>
            <a:r>
              <a:rPr lang="en-GB" dirty="0"/>
              <a:t>Keep revision light. Going over key skills (times tables, real world mental maths as you are shopping or cooking) is a good way to keep revision light. </a:t>
            </a:r>
          </a:p>
          <a:p>
            <a:endParaRPr lang="en-GB" dirty="0"/>
          </a:p>
          <a:p>
            <a:r>
              <a:rPr lang="en-GB" dirty="0"/>
              <a:t>There are plenty of free or inexpensive SATs practice materials for parents available. </a:t>
            </a:r>
          </a:p>
          <a:p>
            <a:endParaRPr lang="en-GB" dirty="0"/>
          </a:p>
          <a:p>
            <a:r>
              <a:rPr lang="en-GB" dirty="0"/>
              <a:t>If you’re looking to support your child further with maths at home, there are lots of good websites with free Year 6 revision resources. </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solidFill>
                  <a:srgbClr val="283593"/>
                </a:solidFill>
              </a:rPr>
              <a:t>It is important to do your best but it is not the end of the world if something goes wrong </a:t>
            </a:r>
            <a:r>
              <a:rPr lang="en-GB" dirty="0">
                <a:solidFill>
                  <a:srgbClr val="283593"/>
                </a:solidFill>
                <a:sym typeface="Wingdings" panose="05000000000000000000" pitchFamily="2" charset="2"/>
              </a:rPr>
              <a:t></a:t>
            </a:r>
            <a:endParaRPr lang="en-GB" dirty="0">
              <a:solidFill>
                <a:srgbClr val="283593"/>
              </a:solidFill>
            </a:endParaRP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to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an incredible journey through primary school!</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Breakfast in school</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During </a:t>
            </a:r>
            <a:r>
              <a:rPr lang="en-GB" dirty="0" err="1"/>
              <a:t>sats</a:t>
            </a:r>
            <a:r>
              <a:rPr lang="en-GB" dirty="0"/>
              <a:t> week, all children in year 6 are invited to come into school early to have breakfast, school will open at 8:20 for children and breakfast will involve a selection of pastries, yogurts, FRUITS, JUICES etc (feel free to feed them at home too and they can ‘top up’ in school). </a:t>
            </a:r>
          </a:p>
          <a:p>
            <a:r>
              <a:rPr lang="en-GB" dirty="0"/>
              <a:t>We will purchase all the breakfast items however any voluntarily contributions you wish to make towards this would be much appreciated to help with the cost of this. Please only contribute what you can afford and only up to a maximum of £7.50. This will also go towards helping to buy treats for our ‘chill out / picnic Friday’ reward day after the </a:t>
            </a:r>
            <a:r>
              <a:rPr lang="en-GB" dirty="0" err="1"/>
              <a:t>sats</a:t>
            </a:r>
            <a:r>
              <a:rPr lang="en-GB" dirty="0"/>
              <a:t> are finished. Please pay this via bank transfer to school fund</a:t>
            </a:r>
            <a:r>
              <a:rPr lang="en-GB"/>
              <a:t>. </a:t>
            </a: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30</a:t>
            </a:fld>
            <a:endParaRPr lang="en"/>
          </a:p>
        </p:txBody>
      </p:sp>
    </p:spTree>
    <p:extLst>
      <p:ext uri="{BB962C8B-B14F-4D97-AF65-F5344CB8AC3E}">
        <p14:creationId xmlns:p14="http://schemas.microsoft.com/office/powerpoint/2010/main" val="171951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Some children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11</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06471C-ED3A-7840-A52D-A10ED78927C5}"/>
              </a:ext>
            </a:extLst>
          </p:cNvPr>
          <p:cNvPicPr>
            <a:picLocks noChangeAspect="1"/>
          </p:cNvPicPr>
          <p:nvPr/>
        </p:nvPicPr>
        <p:blipFill>
          <a:blip r:embed="rId3"/>
          <a:stretch>
            <a:fillRect/>
          </a:stretch>
        </p:blipFill>
        <p:spPr>
          <a:xfrm>
            <a:off x="1067366" y="3881764"/>
            <a:ext cx="4609317" cy="1044867"/>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3838FE3-3647-7C45-AAE0-3A802657FF93}"/>
              </a:ext>
            </a:extLst>
          </p:cNvPr>
          <p:cNvPicPr>
            <a:picLocks noChangeAspect="1"/>
          </p:cNvPicPr>
          <p:nvPr/>
        </p:nvPicPr>
        <p:blipFill>
          <a:blip r:embed="rId4"/>
          <a:stretch>
            <a:fillRect/>
          </a:stretch>
        </p:blipFill>
        <p:spPr>
          <a:xfrm>
            <a:off x="224011" y="1208573"/>
            <a:ext cx="4211735" cy="170532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809F75A-971B-3B4F-AE8C-CD179C22E67F}"/>
              </a:ext>
            </a:extLst>
          </p:cNvPr>
          <p:cNvPicPr>
            <a:picLocks noChangeAspect="1"/>
          </p:cNvPicPr>
          <p:nvPr/>
        </p:nvPicPr>
        <p:blipFill>
          <a:blip r:embed="rId5"/>
          <a:stretch>
            <a:fillRect/>
          </a:stretch>
        </p:blipFill>
        <p:spPr>
          <a:xfrm>
            <a:off x="4086769" y="2846037"/>
            <a:ext cx="4833220" cy="87372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462720" y="1643017"/>
            <a:ext cx="5284503" cy="3265865"/>
            <a:chOff x="1462720" y="1643017"/>
            <a:chExt cx="5284503" cy="3265865"/>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70218" y="164301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22035" y="3312484"/>
              <a:ext cx="625188"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sym typeface="Wingdings" panose="05000000000000000000" pitchFamily="2" charset="2"/>
                </a:rPr>
                <a:t>over</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462720" y="4511399"/>
              <a:ext cx="3618046" cy="3974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200" dirty="0"/>
                <a:t>We were disturbed by the noise of the traffic.</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7" name="Picture 6">
            <a:extLst>
              <a:ext uri="{FF2B5EF4-FFF2-40B4-BE49-F238E27FC236}">
                <a16:creationId xmlns:a16="http://schemas.microsoft.com/office/drawing/2014/main" id="{5907B87B-5176-014A-8053-7721F8BE78EB}"/>
              </a:ext>
            </a:extLst>
          </p:cNvPr>
          <p:cNvPicPr>
            <a:picLocks noChangeAspect="1"/>
          </p:cNvPicPr>
          <p:nvPr/>
        </p:nvPicPr>
        <p:blipFill>
          <a:blip r:embed="rId3"/>
          <a:stretch>
            <a:fillRect/>
          </a:stretch>
        </p:blipFill>
        <p:spPr>
          <a:xfrm>
            <a:off x="311700" y="1912931"/>
            <a:ext cx="4068123" cy="192393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D9833AA-D6EA-4A47-9007-84D4E4402F4F}"/>
              </a:ext>
            </a:extLst>
          </p:cNvPr>
          <p:cNvPicPr>
            <a:picLocks noChangeAspect="1"/>
          </p:cNvPicPr>
          <p:nvPr/>
        </p:nvPicPr>
        <p:blipFill>
          <a:blip r:embed="rId4"/>
          <a:stretch>
            <a:fillRect/>
          </a:stretch>
        </p:blipFill>
        <p:spPr>
          <a:xfrm>
            <a:off x="5729435" y="2227458"/>
            <a:ext cx="2455248" cy="23151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1526</TotalTime>
  <Words>3287</Words>
  <Application>Microsoft Office PowerPoint</Application>
  <PresentationFormat>On-screen Show (16:9)</PresentationFormat>
  <Paragraphs>304</Paragraphs>
  <Slides>30</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Tw Cen MT</vt:lpstr>
      <vt:lpstr>Cambria Math</vt:lpstr>
      <vt:lpstr>Nunito</vt:lpstr>
      <vt:lpstr>Arial</vt:lpstr>
      <vt:lpstr>Droplet</vt:lpstr>
      <vt:lpstr>  Year 6 SATs 2026 Presentation for Parents, Carers &amp; Guardians</vt:lpstr>
      <vt:lpstr>What are the SATs? </vt:lpstr>
      <vt:lpstr>When and how the SATs are completed</vt:lpstr>
      <vt:lpstr>Specific arrangements for SATs</vt:lpstr>
      <vt:lpstr>The results</vt:lpstr>
      <vt:lpstr>Grammar, Punctuation and Spelling: Monday 11th May</vt:lpstr>
      <vt:lpstr>Grammar, Punctuation and Spelling: Paper 1 (GPS)</vt:lpstr>
      <vt:lpstr>Grammar, Punctuation and Spelling: Paper 1 (GPS)</vt:lpstr>
      <vt:lpstr>Grammar, Punctuation and Spelling: Paper 2 (spelling)</vt:lpstr>
      <vt:lpstr>Reading: Tuesday 12th May </vt:lpstr>
      <vt:lpstr>Reading </vt:lpstr>
      <vt:lpstr>Reading </vt:lpstr>
      <vt:lpstr>Reading </vt:lpstr>
      <vt:lpstr>Reading </vt:lpstr>
      <vt:lpstr>Maths: Wednesday 13th May and Thursday 14th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lpstr>Breakfast in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Lydia Gaywood</dc:creator>
  <cp:lastModifiedBy>Stacey Wilmot</cp:lastModifiedBy>
  <cp:revision>27</cp:revision>
  <dcterms:modified xsi:type="dcterms:W3CDTF">2026-04-21T10:50:49Z</dcterms:modified>
</cp:coreProperties>
</file>