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6" r:id="rId6"/>
    <p:sldId id="260" r:id="rId7"/>
    <p:sldId id="264" r:id="rId8"/>
    <p:sldId id="265" r:id="rId9"/>
    <p:sldId id="262" r:id="rId10"/>
    <p:sldId id="263" r:id="rId11"/>
    <p:sldId id="267" r:id="rId12"/>
    <p:sldId id="26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AAC4-3CB5-4CC4-9D5C-90B00195A9EB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7D5D3-F33C-44BF-9329-1975BA7F5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740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02D6A-89A3-4C90-AA8F-B4FC82D697DF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D6D2-C6A2-4DF8-B6E5-FCB5A980C2C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689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 out aims which are key to good behaviours</a:t>
            </a:r>
          </a:p>
          <a:p>
            <a:r>
              <a:rPr lang="en-GB" dirty="0" smtClean="0"/>
              <a:t>Talk about training and input</a:t>
            </a:r>
            <a:r>
              <a:rPr lang="en-GB" baseline="0" dirty="0" smtClean="0"/>
              <a:t> from expert teams and incorporating those into the new policy to tweak existing practices for more effectiveness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2D6D2-C6A2-4DF8-B6E5-FCB5A980C2CC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 through principles of restorative justice and training of staff</a:t>
            </a:r>
          </a:p>
          <a:p>
            <a:r>
              <a:rPr lang="en-GB" dirty="0" smtClean="0"/>
              <a:t>Check in for adults everyone has a voice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2D6D2-C6A2-4DF8-B6E5-FCB5A980C2C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 a respectful rapport with people;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listen and respond calmly, empathically and without interruption or judgment to all sides of an issue;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inspire a sense of safety and trust;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encourage people to express their thoughts, feelings and needs appropriately;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appreciate the impact of people’s thoughts, feelings, beliefs and unmet needs on their behaviours;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encourage those involved in the problem to find their own solutions.</a:t>
            </a:r>
          </a:p>
          <a:p>
            <a:endParaRPr lang="en-GB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A one way conversation, with one person listening and asking questions and the other talking;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A two-way conversation, with both people taking turns to ask and answer questions;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A small meeting when one impartial person - a facilitator - poses questions to two people who have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had a difficulty, or where harm has been done, and who want to repair their relationship;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A larger, facilitated meeting involving children, parents/carers, colleagues or others who have an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important role to play (sometimes called a ‘Restorative Conference’);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A facilitated circle involving part or all of a class, a staff team or a group of residents.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2D6D2-C6A2-4DF8-B6E5-FCB5A980C2C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70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6D4B83-B4FF-4309-A490-8193637AB063}" type="datetimeFigureOut">
              <a:rPr lang="en-GB" smtClean="0"/>
              <a:pPr/>
              <a:t>20/07/2015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2DC6C7-4CA4-482D-B887-F8C126E03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New Behaviour Policy and Procedures</a:t>
            </a:r>
          </a:p>
          <a:p>
            <a:endParaRPr lang="en-GB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Whartons</a:t>
            </a:r>
            <a:r>
              <a:rPr lang="en-GB" dirty="0" smtClean="0"/>
              <a:t> Primary Parent Forum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Journey and Impact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Incidents of unacceptable behaviour decreased from last year</a:t>
            </a:r>
          </a:p>
          <a:p>
            <a:r>
              <a:rPr lang="en-GB" dirty="0" smtClean="0"/>
              <a:t>Positive atmosphere in school with children taking responsibility for themselves, others and the school environment</a:t>
            </a:r>
          </a:p>
          <a:p>
            <a:r>
              <a:rPr lang="en-GB" dirty="0" smtClean="0"/>
              <a:t>Learning </a:t>
            </a:r>
            <a:r>
              <a:rPr lang="en-GB" dirty="0" smtClean="0"/>
              <a:t>to learn skills are impacting on the development of children’s learning attitudes and behaviours, they are building an understanding of their part in learning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5290" y="2967335"/>
            <a:ext cx="57134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Any Questions?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970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27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New Draft Behaviour Policy</a:t>
            </a:r>
          </a:p>
          <a:p>
            <a:r>
              <a:rPr lang="en-GB" dirty="0" smtClean="0"/>
              <a:t>Restorative Practice</a:t>
            </a:r>
          </a:p>
          <a:p>
            <a:r>
              <a:rPr lang="en-GB" dirty="0" smtClean="0"/>
              <a:t>Whole School Themes</a:t>
            </a:r>
          </a:p>
          <a:p>
            <a:r>
              <a:rPr lang="en-GB" dirty="0" smtClean="0"/>
              <a:t>Rewards and Sanctions</a:t>
            </a:r>
          </a:p>
          <a:p>
            <a:r>
              <a:rPr lang="en-GB" dirty="0" smtClean="0"/>
              <a:t>Learning Behaviours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Behaviour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11200" dirty="0" smtClean="0"/>
              <a:t>Changes to practices but principles are the same:</a:t>
            </a:r>
          </a:p>
          <a:p>
            <a:pPr lvl="0"/>
            <a:r>
              <a:rPr lang="en-GB" sz="7200" dirty="0" smtClean="0"/>
              <a:t>Develop positive relationships which promote self-esteem, self-discipline, proper regard for authority and which establish clear expectations of all members of the school community.</a:t>
            </a:r>
          </a:p>
          <a:p>
            <a:pPr lvl="0"/>
            <a:r>
              <a:rPr lang="en-GB" sz="7200" dirty="0" smtClean="0"/>
              <a:t>Recognise the importance of effective teaching and learning in the promotion of positive behaviour.</a:t>
            </a:r>
          </a:p>
          <a:p>
            <a:pPr lvl="0"/>
            <a:r>
              <a:rPr lang="en-GB" sz="7200" dirty="0" smtClean="0"/>
              <a:t>Establish a partnership approach which draws on all those involved with the school.</a:t>
            </a:r>
          </a:p>
          <a:p>
            <a:pPr lvl="0"/>
            <a:r>
              <a:rPr lang="en-GB" sz="7200" dirty="0" smtClean="0"/>
              <a:t>Provide systems and structures which promote positive behaviour and which support all members of the school community.</a:t>
            </a:r>
          </a:p>
          <a:p>
            <a:pPr lvl="0"/>
            <a:r>
              <a:rPr lang="en-GB" sz="7200" dirty="0" smtClean="0"/>
              <a:t>Monitor and evaluate the effectiveness of our behaviour policy and procedures. </a:t>
            </a:r>
            <a:endParaRPr lang="en-GB" sz="11200" dirty="0" smtClean="0"/>
          </a:p>
          <a:p>
            <a:pPr>
              <a:buNone/>
            </a:pPr>
            <a:r>
              <a:rPr lang="en-GB" sz="11200" dirty="0" smtClean="0"/>
              <a:t>Working with experts</a:t>
            </a:r>
          </a:p>
          <a:p>
            <a:r>
              <a:rPr lang="en-GB" sz="7200" dirty="0" smtClean="0"/>
              <a:t>Complex Needs Team</a:t>
            </a:r>
          </a:p>
          <a:p>
            <a:r>
              <a:rPr lang="en-GB" sz="7200" dirty="0" smtClean="0"/>
              <a:t>STARS (Autism Team)</a:t>
            </a:r>
          </a:p>
          <a:p>
            <a:r>
              <a:rPr lang="en-GB" sz="7200" dirty="0" smtClean="0"/>
              <a:t>Restorative Practice</a:t>
            </a:r>
          </a:p>
          <a:p>
            <a:r>
              <a:rPr lang="en-GB" sz="7200" dirty="0" smtClean="0"/>
              <a:t>Orchard Centre</a:t>
            </a:r>
          </a:p>
          <a:p>
            <a:r>
              <a:rPr lang="en-GB" sz="7200" dirty="0" err="1" smtClean="0"/>
              <a:t>TaMHS</a:t>
            </a:r>
            <a:r>
              <a:rPr lang="en-GB" sz="7200" dirty="0" smtClean="0"/>
              <a:t>, CAMHS</a:t>
            </a:r>
          </a:p>
          <a:p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Restorative Practice and Principles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Taking responsibility for actions and developing empathy.</a:t>
            </a:r>
          </a:p>
          <a:p>
            <a:r>
              <a:rPr lang="en-GB" dirty="0" smtClean="0"/>
              <a:t>Making amends, putting things right</a:t>
            </a:r>
          </a:p>
          <a:p>
            <a:r>
              <a:rPr lang="en-GB" dirty="0" smtClean="0"/>
              <a:t>Considering future actions and changes</a:t>
            </a:r>
          </a:p>
          <a:p>
            <a:r>
              <a:rPr lang="en-GB" dirty="0" smtClean="0"/>
              <a:t>Improving outcomes together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 rot="1727086">
            <a:off x="317405" y="3277275"/>
            <a:ext cx="8676456" cy="1301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Restorative approach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1614478"/>
            <a:ext cx="40350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What has happened?</a:t>
            </a:r>
            <a:endParaRPr lang="en-US" sz="28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6648" y="3128682"/>
            <a:ext cx="4297971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What is the impact on </a:t>
            </a:r>
          </a:p>
          <a:p>
            <a:pPr algn="ctr"/>
            <a:r>
              <a:rPr lang="en-US" sz="2800" b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</a:t>
            </a:r>
            <a:r>
              <a:rPr lang="en-US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hose involved</a:t>
            </a:r>
            <a:r>
              <a:rPr lang="en-US" sz="28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?</a:t>
            </a:r>
            <a:endParaRPr lang="en-US" sz="28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0805" y="5373216"/>
            <a:ext cx="42963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What needs to happen</a:t>
            </a:r>
          </a:p>
          <a:p>
            <a:pPr algn="ctr"/>
            <a:r>
              <a:rPr lang="en-US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To put things right?</a:t>
            </a:r>
            <a:endParaRPr lang="en-US" sz="28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259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Whole School Consistent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Clear Golden Rules explored with the children</a:t>
            </a:r>
          </a:p>
          <a:p>
            <a:r>
              <a:rPr lang="en-GB" dirty="0" smtClean="0"/>
              <a:t>Rewarding children who follow the Golden Rules with Golden Time (photos and timetable of events)</a:t>
            </a:r>
          </a:p>
          <a:p>
            <a:r>
              <a:rPr lang="en-GB" dirty="0" smtClean="0"/>
              <a:t>New  Going for Gold Approach (new traffic lights approach in classes, in the corridors and dining hall)</a:t>
            </a:r>
          </a:p>
          <a:p>
            <a:r>
              <a:rPr lang="en-GB" dirty="0" smtClean="0"/>
              <a:t>Assembly Themes and Certificates which follow SEAL themes of: New Beginnings, Getting on and Falling Out, Relationships, Say No to Bullying, Changes, Going for Goals and Good to Be Me</a:t>
            </a:r>
          </a:p>
          <a:p>
            <a:r>
              <a:rPr lang="en-GB" dirty="0" smtClean="0"/>
              <a:t>Clear Sanctions and Rewards matched to behaviours, displayed in classes (behaviour diamond) devised with children.</a:t>
            </a:r>
          </a:p>
          <a:p>
            <a:r>
              <a:rPr lang="en-GB" dirty="0" smtClean="0"/>
              <a:t>Behaviour Week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Photographic evidence\2014-15\Whole School\Golden time\DSCF01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055109">
            <a:off x="4309316" y="3537331"/>
            <a:ext cx="3402613" cy="2551960"/>
          </a:xfrm>
          <a:prstGeom prst="rect">
            <a:avLst/>
          </a:prstGeom>
          <a:noFill/>
        </p:spPr>
      </p:pic>
      <p:pic>
        <p:nvPicPr>
          <p:cNvPr id="1027" name="Picture 3" descr="S:\Photographic evidence\2014-15\Whole School\Gardening Club\IMG_01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16168">
            <a:off x="5580112" y="692696"/>
            <a:ext cx="3125889" cy="2334769"/>
          </a:xfrm>
          <a:prstGeom prst="rect">
            <a:avLst/>
          </a:prstGeom>
          <a:noFill/>
        </p:spPr>
      </p:pic>
      <p:pic>
        <p:nvPicPr>
          <p:cNvPr id="1028" name="Picture 4" descr="S:\Photographic evidence\2014-15\Whole School\Lego Club\IMG_04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75746">
            <a:off x="679042" y="3411250"/>
            <a:ext cx="3635896" cy="2715700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1520" y="404664"/>
          <a:ext cx="5616625" cy="2952329"/>
        </p:xfrm>
        <a:graphic>
          <a:graphicData uri="http://schemas.openxmlformats.org/drawingml/2006/table">
            <a:tbl>
              <a:tblPr/>
              <a:tblGrid>
                <a:gridCol w="2582068"/>
                <a:gridCol w="839510"/>
                <a:gridCol w="731682"/>
                <a:gridCol w="1463365"/>
              </a:tblGrid>
              <a:tr h="191993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Golden Time Activities - Choices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1993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1993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Activity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Limits/KS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Room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Staff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Athletics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Outside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 Hampson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Patterns/Drawing Club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Yr 5 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Mrs Dowell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668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Carnival Club - making costumes/props etc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30/KS2 only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Yr 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Mrs Dickson/Miss Donnelly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Drama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Yr 4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Mrs Hawkins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Construction- Indoors and Out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Reception 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 Wilkinson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Ipad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Yr 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Miss Stewart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Kareoke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Hall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 Williamson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6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Cricket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Field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 Young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668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Fashion - designing and creating fashion/outfits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Yr 6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Mrs Kettleborough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173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Gardening Club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Grounds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Mrs Reynard/Mrs Bishop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4558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Outdoor Club - exploring the grounds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Grounds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 Fisk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Whartons</a:t>
            </a:r>
            <a:r>
              <a:rPr lang="en-GB" dirty="0" smtClean="0"/>
              <a:t>’ Diamond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6060" y="1527175"/>
            <a:ext cx="331536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Behaviours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b="1" u="sng" dirty="0" smtClean="0"/>
              <a:t>The 5 Rs</a:t>
            </a:r>
          </a:p>
          <a:p>
            <a:r>
              <a:rPr lang="en-GB" dirty="0" smtClean="0"/>
              <a:t>Resilience</a:t>
            </a:r>
          </a:p>
          <a:p>
            <a:r>
              <a:rPr lang="en-GB" dirty="0" smtClean="0"/>
              <a:t>Resourcefulness</a:t>
            </a:r>
          </a:p>
          <a:p>
            <a:r>
              <a:rPr lang="en-GB" dirty="0" smtClean="0"/>
              <a:t>Relationships</a:t>
            </a:r>
          </a:p>
          <a:p>
            <a:r>
              <a:rPr lang="en-GB" dirty="0" smtClean="0"/>
              <a:t>Reflection</a:t>
            </a:r>
          </a:p>
          <a:p>
            <a:r>
              <a:rPr lang="en-GB" dirty="0" smtClean="0"/>
              <a:t>Risk Taking</a:t>
            </a:r>
          </a:p>
          <a:p>
            <a:pPr>
              <a:buNone/>
            </a:pPr>
            <a:r>
              <a:rPr lang="en-GB" b="1" u="sng" dirty="0" smtClean="0"/>
              <a:t>Exploring the themes</a:t>
            </a:r>
          </a:p>
          <a:p>
            <a:r>
              <a:rPr lang="en-GB" dirty="0" smtClean="0"/>
              <a:t>A focus week for each skill</a:t>
            </a:r>
          </a:p>
          <a:p>
            <a:r>
              <a:rPr lang="en-GB" dirty="0" smtClean="0"/>
              <a:t>In class displays and time for children to consider which skills they need to use</a:t>
            </a:r>
          </a:p>
          <a:p>
            <a:r>
              <a:rPr lang="en-GB" dirty="0" smtClean="0"/>
              <a:t>Lessons focused to develop each of the skills</a:t>
            </a:r>
          </a:p>
          <a:p>
            <a:r>
              <a:rPr lang="en-GB" dirty="0" smtClean="0"/>
              <a:t>A new learning Journal for KS2 in the new year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523</TotalTime>
  <Words>754</Words>
  <Application>Microsoft Office PowerPoint</Application>
  <PresentationFormat>On-screen Show (4:3)</PresentationFormat>
  <Paragraphs>128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The Whartons Primary Parent Forum</vt:lpstr>
      <vt:lpstr>Welcome</vt:lpstr>
      <vt:lpstr>New Behaviour Policy</vt:lpstr>
      <vt:lpstr>Restorative Practice and Principles</vt:lpstr>
      <vt:lpstr>Restorative approach</vt:lpstr>
      <vt:lpstr>Whole School Consistent Approach</vt:lpstr>
      <vt:lpstr>PowerPoint Presentation</vt:lpstr>
      <vt:lpstr>The Whartons’ Diamond</vt:lpstr>
      <vt:lpstr>Learning Behaviours</vt:lpstr>
      <vt:lpstr>The Journey and Impact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Whartons Primary Parent Forum</dc:title>
  <dc:creator>head</dc:creator>
  <cp:lastModifiedBy>Carolyn Donnelly</cp:lastModifiedBy>
  <cp:revision>44</cp:revision>
  <cp:lastPrinted>2015-07-20T16:33:18Z</cp:lastPrinted>
  <dcterms:created xsi:type="dcterms:W3CDTF">2015-07-10T07:03:03Z</dcterms:created>
  <dcterms:modified xsi:type="dcterms:W3CDTF">2015-07-20T18:51:14Z</dcterms:modified>
</cp:coreProperties>
</file>