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
  </p:handoutMasterIdLst>
  <p:sldIdLst>
    <p:sldId id="256" r:id="rId2"/>
    <p:sldId id="258" r:id="rId3"/>
    <p:sldId id="259" r:id="rId4"/>
    <p:sldId id="260" r:id="rId5"/>
    <p:sldId id="257"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BEFCB0-5067-44DC-9D18-430B62F5670D}" type="datetimeFigureOut">
              <a:rPr lang="en-GB" smtClean="0"/>
              <a:t>29/09/2025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4A5ED9-9116-4580-A71D-E7B81FADABE3}" type="slidenum">
              <a:rPr lang="en-GB" smtClean="0"/>
              <a:t>‹#›</a:t>
            </a:fld>
            <a:endParaRPr lang="en-GB"/>
          </a:p>
        </p:txBody>
      </p:sp>
    </p:spTree>
    <p:extLst>
      <p:ext uri="{BB962C8B-B14F-4D97-AF65-F5344CB8AC3E}">
        <p14:creationId xmlns:p14="http://schemas.microsoft.com/office/powerpoint/2010/main" val="23051379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C03009C-1C9A-4404-9E64-C4BCA040CE3B}" type="datetimeFigureOut">
              <a:rPr lang="en-GB" smtClean="0"/>
              <a:t>29/09/2025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255298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03009C-1C9A-4404-9E64-C4BCA040CE3B}" type="datetimeFigureOut">
              <a:rPr lang="en-GB" smtClean="0"/>
              <a:t>29/09/2025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136850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03009C-1C9A-4404-9E64-C4BCA040CE3B}" type="datetimeFigureOut">
              <a:rPr lang="en-GB" smtClean="0"/>
              <a:t>29/09/2025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372087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03009C-1C9A-4404-9E64-C4BCA040CE3B}" type="datetimeFigureOut">
              <a:rPr lang="en-GB" smtClean="0"/>
              <a:t>29/09/2025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424724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C03009C-1C9A-4404-9E64-C4BCA040CE3B}" type="datetimeFigureOut">
              <a:rPr lang="en-GB" smtClean="0"/>
              <a:t>29/09/2025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253767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C03009C-1C9A-4404-9E64-C4BCA040CE3B}" type="datetimeFigureOut">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247581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C03009C-1C9A-4404-9E64-C4BCA040CE3B}" type="datetimeFigureOut">
              <a:rPr lang="en-GB" smtClean="0"/>
              <a:t>29/09/2025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287440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C03009C-1C9A-4404-9E64-C4BCA040CE3B}" type="datetimeFigureOut">
              <a:rPr lang="en-GB" smtClean="0"/>
              <a:t>29/09/2025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323024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3009C-1C9A-4404-9E64-C4BCA040CE3B}" type="datetimeFigureOut">
              <a:rPr lang="en-GB" smtClean="0"/>
              <a:t>29/09/2025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258518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C03009C-1C9A-4404-9E64-C4BCA040CE3B}" type="datetimeFigureOut">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86537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C03009C-1C9A-4404-9E64-C4BCA040CE3B}" type="datetimeFigureOut">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012F05-55F3-4B3A-9E05-3136DBF4A05D}" type="slidenum">
              <a:rPr lang="en-GB" smtClean="0"/>
              <a:t>‹#›</a:t>
            </a:fld>
            <a:endParaRPr lang="en-GB"/>
          </a:p>
        </p:txBody>
      </p:sp>
    </p:spTree>
    <p:extLst>
      <p:ext uri="{BB962C8B-B14F-4D97-AF65-F5344CB8AC3E}">
        <p14:creationId xmlns:p14="http://schemas.microsoft.com/office/powerpoint/2010/main" val="172578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03009C-1C9A-4404-9E64-C4BCA040CE3B}" type="datetimeFigureOut">
              <a:rPr lang="en-GB" smtClean="0"/>
              <a:t>29/09/2025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012F05-55F3-4B3A-9E05-3136DBF4A05D}" type="slidenum">
              <a:rPr lang="en-GB" smtClean="0"/>
              <a:t>‹#›</a:t>
            </a:fld>
            <a:endParaRPr lang="en-GB"/>
          </a:p>
        </p:txBody>
      </p:sp>
    </p:spTree>
    <p:extLst>
      <p:ext uri="{BB962C8B-B14F-4D97-AF65-F5344CB8AC3E}">
        <p14:creationId xmlns:p14="http://schemas.microsoft.com/office/powerpoint/2010/main" val="1019146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mathnook.com/math/math-speed-racing-factors.html" TargetMode="External"/><Relationship Id="rId7" Type="http://schemas.openxmlformats.org/officeDocument/2006/relationships/image" Target="../media/image2.png"/><Relationship Id="rId2" Type="http://schemas.openxmlformats.org/officeDocument/2006/relationships/hyperlink" Target="https://www.topmarks.co.uk/maths-games/multiples-and-factors"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hyperlink" Target="https://vimeo.com/731425668" TargetMode="External"/><Relationship Id="rId10" Type="http://schemas.openxmlformats.org/officeDocument/2006/relationships/image" Target="../media/image5.png"/><Relationship Id="rId4" Type="http://schemas.openxmlformats.org/officeDocument/2006/relationships/hyperlink" Target="https://www.math-play.com/Factors-Millionaire/factors-millionaire-game_html5.html"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abcya.com/games/number_ninja_factors"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hyperlink" Target="https://www.mathplayground.com/percent04.html"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8E2DE2-13CA-972A-B027-C70C70E58610}"/>
              </a:ext>
            </a:extLst>
          </p:cNvPr>
          <p:cNvSpPr txBox="1"/>
          <p:nvPr/>
        </p:nvSpPr>
        <p:spPr>
          <a:xfrm>
            <a:off x="314632" y="226142"/>
            <a:ext cx="9591368" cy="1569660"/>
          </a:xfrm>
          <a:prstGeom prst="rect">
            <a:avLst/>
          </a:prstGeom>
          <a:noFill/>
        </p:spPr>
        <p:txBody>
          <a:bodyPr wrap="square" rtlCol="0">
            <a:spAutoFit/>
          </a:bodyPr>
          <a:lstStyle/>
          <a:p>
            <a:endParaRPr lang="en-GB" sz="1600" b="1" dirty="0">
              <a:latin typeface="Century Gothic" panose="020B0502020202020204" pitchFamily="34" charset="0"/>
            </a:endParaRPr>
          </a:p>
          <a:p>
            <a:r>
              <a:rPr lang="en-GB" sz="1600" b="1" dirty="0">
                <a:latin typeface="Century Gothic" panose="020B0502020202020204" pitchFamily="34" charset="0"/>
              </a:rPr>
              <a:t>Homework</a:t>
            </a:r>
          </a:p>
          <a:p>
            <a:endParaRPr lang="en-GB" sz="1600" b="1" dirty="0">
              <a:latin typeface="Century Gothic" panose="020B0502020202020204" pitchFamily="34" charset="0"/>
            </a:endParaRPr>
          </a:p>
          <a:p>
            <a:r>
              <a:rPr lang="en-GB" sz="1600" dirty="0">
                <a:latin typeface="Century Gothic" panose="020B0502020202020204" pitchFamily="34" charset="0"/>
              </a:rPr>
              <a:t>Please see below for what needs to be practised and completed daily at home (5-10 minutes each) throughout Year 6.</a:t>
            </a:r>
          </a:p>
          <a:p>
            <a:endParaRPr lang="en-GB" sz="1600" dirty="0">
              <a:latin typeface="Century Gothic" panose="020B0502020202020204" pitchFamily="34" charset="0"/>
            </a:endParaRPr>
          </a:p>
        </p:txBody>
      </p:sp>
      <p:sp>
        <p:nvSpPr>
          <p:cNvPr id="6" name="TextBox 5">
            <a:extLst>
              <a:ext uri="{FF2B5EF4-FFF2-40B4-BE49-F238E27FC236}">
                <a16:creationId xmlns:a16="http://schemas.microsoft.com/office/drawing/2014/main" id="{1A8E99B7-0BB2-FA75-433A-ECBE8B400E77}"/>
              </a:ext>
            </a:extLst>
          </p:cNvPr>
          <p:cNvSpPr txBox="1"/>
          <p:nvPr/>
        </p:nvSpPr>
        <p:spPr>
          <a:xfrm>
            <a:off x="314632" y="1658634"/>
            <a:ext cx="3721788" cy="5047536"/>
          </a:xfrm>
          <a:prstGeom prst="rect">
            <a:avLst/>
          </a:prstGeom>
          <a:noFill/>
        </p:spPr>
        <p:txBody>
          <a:bodyPr wrap="square">
            <a:spAutoFit/>
          </a:bodyPr>
          <a:lstStyle/>
          <a:p>
            <a:r>
              <a:rPr lang="en-GB" sz="1400" b="1" dirty="0">
                <a:latin typeface="Century Gothic" panose="020B0502020202020204" pitchFamily="34" charset="0"/>
              </a:rPr>
              <a:t>Reading</a:t>
            </a:r>
          </a:p>
          <a:p>
            <a:endParaRPr lang="en-GB" sz="1400" dirty="0">
              <a:latin typeface="Century Gothic" panose="020B0502020202020204" pitchFamily="34" charset="0"/>
            </a:endParaRPr>
          </a:p>
          <a:p>
            <a:pPr marL="285750" indent="-285750">
              <a:buFont typeface="Wingdings" panose="05000000000000000000" pitchFamily="2" charset="2"/>
              <a:buChar char="ü"/>
            </a:pPr>
            <a:r>
              <a:rPr lang="en-GB" sz="1400" dirty="0">
                <a:latin typeface="Century Gothic" panose="020B0502020202020204" pitchFamily="34" charset="0"/>
              </a:rPr>
              <a:t>Make sure that you are filling in your reading record at least 3 times a week. </a:t>
            </a:r>
          </a:p>
          <a:p>
            <a:pPr marL="285750" indent="-285750">
              <a:buFont typeface="Wingdings" panose="05000000000000000000" pitchFamily="2" charset="2"/>
              <a:buChar char="ü"/>
            </a:pPr>
            <a:r>
              <a:rPr lang="en-GB" sz="1400" dirty="0">
                <a:latin typeface="Century Gothic" panose="020B0502020202020204" pitchFamily="34" charset="0"/>
              </a:rPr>
              <a:t>This is your job, not your parents’. </a:t>
            </a:r>
          </a:p>
          <a:p>
            <a:pPr marL="285750" indent="-285750">
              <a:buFont typeface="Wingdings" panose="05000000000000000000" pitchFamily="2" charset="2"/>
              <a:buChar char="ü"/>
            </a:pPr>
            <a:r>
              <a:rPr lang="en-GB" sz="1400" dirty="0">
                <a:latin typeface="Century Gothic" panose="020B0502020202020204" pitchFamily="34" charset="0"/>
              </a:rPr>
              <a:t>I am asking you what you think of the book you are reading, e.g. I thought this part was exciting, because when the flood came, all the dragons had to cling on to the roots of the trees. </a:t>
            </a:r>
          </a:p>
          <a:p>
            <a:pPr marL="285750" indent="-285750">
              <a:buFont typeface="Wingdings" panose="05000000000000000000" pitchFamily="2" charset="2"/>
              <a:buChar char="ü"/>
            </a:pPr>
            <a:r>
              <a:rPr lang="en-GB" sz="1400" dirty="0">
                <a:latin typeface="Century Gothic" panose="020B0502020202020204" pitchFamily="34" charset="0"/>
              </a:rPr>
              <a:t>And which new words you have found – ask your parents, use a dictionary, look online, ask me </a:t>
            </a:r>
            <a:r>
              <a:rPr lang="en-GB" sz="1400" dirty="0" smtClean="0">
                <a:latin typeface="Century Gothic" panose="020B0502020202020204" pitchFamily="34" charset="0"/>
              </a:rPr>
              <a:t>(Mr W). </a:t>
            </a:r>
            <a:endParaRPr lang="en-GB" sz="1400" dirty="0">
              <a:latin typeface="Century Gothic" panose="020B0502020202020204" pitchFamily="34" charset="0"/>
            </a:endParaRPr>
          </a:p>
          <a:p>
            <a:pPr marL="285750" indent="-285750">
              <a:buFont typeface="Wingdings" panose="05000000000000000000" pitchFamily="2" charset="2"/>
              <a:buChar char="ü"/>
            </a:pPr>
            <a:endParaRPr lang="en-GB" sz="1400" dirty="0">
              <a:latin typeface="Century Gothic" panose="020B0502020202020204" pitchFamily="34" charset="0"/>
            </a:endParaRPr>
          </a:p>
          <a:p>
            <a:r>
              <a:rPr lang="en-GB" sz="1400" dirty="0">
                <a:latin typeface="Century Gothic" panose="020B0502020202020204" pitchFamily="34" charset="0"/>
              </a:rPr>
              <a:t>Maths: Key Instant Recall Facts (KIRFs)</a:t>
            </a:r>
          </a:p>
          <a:p>
            <a:endParaRPr lang="en-GB" sz="1400" dirty="0">
              <a:latin typeface="Century Gothic" panose="020B0502020202020204" pitchFamily="34" charset="0"/>
            </a:endParaRPr>
          </a:p>
          <a:p>
            <a:r>
              <a:rPr lang="en-GB" sz="1400" dirty="0">
                <a:latin typeface="Century Gothic" panose="020B0502020202020204" pitchFamily="34" charset="0"/>
              </a:rPr>
              <a:t>Homework related to our KIRFs will be set on Mondays, to be completed and handed in the following Monday.</a:t>
            </a:r>
          </a:p>
          <a:p>
            <a:r>
              <a:rPr lang="en-GB" sz="1400" dirty="0">
                <a:latin typeface="Century Gothic" panose="020B0502020202020204" pitchFamily="34" charset="0"/>
              </a:rPr>
              <a:t>Please see next slide for our ‘Cheat Sheets’ to help you if needed. </a:t>
            </a:r>
          </a:p>
        </p:txBody>
      </p:sp>
      <p:cxnSp>
        <p:nvCxnSpPr>
          <p:cNvPr id="8" name="Straight Connector 7">
            <a:extLst>
              <a:ext uri="{FF2B5EF4-FFF2-40B4-BE49-F238E27FC236}">
                <a16:creationId xmlns:a16="http://schemas.microsoft.com/office/drawing/2014/main" id="{12221B32-48E8-08F7-FC02-7F34EED8F4D0}"/>
              </a:ext>
            </a:extLst>
          </p:cNvPr>
          <p:cNvCxnSpPr>
            <a:cxnSpLocks/>
          </p:cNvCxnSpPr>
          <p:nvPr/>
        </p:nvCxnSpPr>
        <p:spPr>
          <a:xfrm>
            <a:off x="4323805" y="1541417"/>
            <a:ext cx="0" cy="5090441"/>
          </a:xfrm>
          <a:prstGeom prst="line">
            <a:avLst/>
          </a:prstGeom>
          <a:ln w="38100"/>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C227AF97-BA02-C11B-6C81-7DA85E1997E5}"/>
              </a:ext>
            </a:extLst>
          </p:cNvPr>
          <p:cNvSpPr txBox="1"/>
          <p:nvPr/>
        </p:nvSpPr>
        <p:spPr>
          <a:xfrm>
            <a:off x="4467010" y="1368879"/>
            <a:ext cx="5124358" cy="4031873"/>
          </a:xfrm>
          <a:prstGeom prst="rect">
            <a:avLst/>
          </a:prstGeom>
          <a:noFill/>
        </p:spPr>
        <p:txBody>
          <a:bodyPr wrap="square">
            <a:spAutoFit/>
          </a:bodyPr>
          <a:lstStyle/>
          <a:p>
            <a:r>
              <a:rPr lang="en-GB" sz="1600" b="1" dirty="0">
                <a:latin typeface="Century Gothic" panose="020B0502020202020204" pitchFamily="34" charset="0"/>
              </a:rPr>
              <a:t>Maths &amp; English CGP books</a:t>
            </a:r>
          </a:p>
          <a:p>
            <a:endParaRPr lang="en-GB" sz="1600" dirty="0">
              <a:latin typeface="Century Gothic" panose="020B0502020202020204" pitchFamily="34" charset="0"/>
            </a:endParaRPr>
          </a:p>
          <a:p>
            <a:r>
              <a:rPr lang="en-GB" sz="1600" dirty="0">
                <a:latin typeface="Century Gothic" panose="020B0502020202020204" pitchFamily="34" charset="0"/>
              </a:rPr>
              <a:t>To support with the transition into secondary school, and the expectations of homework that come with this, we will set </a:t>
            </a:r>
            <a:r>
              <a:rPr lang="en-GB" sz="1600" dirty="0" smtClean="0">
                <a:latin typeface="Century Gothic" panose="020B0502020202020204" pitchFamily="34" charset="0"/>
              </a:rPr>
              <a:t>pages </a:t>
            </a:r>
            <a:r>
              <a:rPr lang="en-GB" sz="1600" dirty="0">
                <a:latin typeface="Century Gothic" panose="020B0502020202020204" pitchFamily="34" charset="0"/>
              </a:rPr>
              <a:t>of work to be completed from each book every week.</a:t>
            </a:r>
          </a:p>
          <a:p>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smtClean="0">
                <a:latin typeface="Century Gothic" panose="020B0502020202020204" pitchFamily="34" charset="0"/>
              </a:rPr>
              <a:t>I will try to tie the pages to what we are doing as class as much as possible.</a:t>
            </a:r>
            <a:endParaRPr lang="en-GB" sz="1600" dirty="0">
              <a:latin typeface="Century Gothic" panose="020B0502020202020204" pitchFamily="34" charset="0"/>
            </a:endParaRPr>
          </a:p>
          <a:p>
            <a:endParaRPr lang="en-GB" sz="1600" dirty="0">
              <a:latin typeface="Century Gothic" panose="020B0502020202020204" pitchFamily="34" charset="0"/>
            </a:endParaRPr>
          </a:p>
          <a:p>
            <a:r>
              <a:rPr lang="en-GB" sz="1600" dirty="0">
                <a:latin typeface="Century Gothic" panose="020B0502020202020204" pitchFamily="34" charset="0"/>
              </a:rPr>
              <a:t>If you come across any difficulties, please speak to me so we can solve it together. </a:t>
            </a:r>
          </a:p>
          <a:p>
            <a:endParaRPr lang="en-GB" sz="1600" dirty="0">
              <a:latin typeface="Century Gothic" panose="020B0502020202020204" pitchFamily="34" charset="0"/>
            </a:endParaRPr>
          </a:p>
          <a:p>
            <a:r>
              <a:rPr lang="en-GB" sz="1600" dirty="0">
                <a:latin typeface="Century Gothic" panose="020B0502020202020204" pitchFamily="34" charset="0"/>
              </a:rPr>
              <a:t>This homework will start mid-way through Autumn term. </a:t>
            </a:r>
          </a:p>
        </p:txBody>
      </p:sp>
      <p:sp>
        <p:nvSpPr>
          <p:cNvPr id="14" name="TextBox 13">
            <a:extLst>
              <a:ext uri="{FF2B5EF4-FFF2-40B4-BE49-F238E27FC236}">
                <a16:creationId xmlns:a16="http://schemas.microsoft.com/office/drawing/2014/main" id="{E3A5196C-DB14-F500-FFF4-0CBD179C2BAE}"/>
              </a:ext>
            </a:extLst>
          </p:cNvPr>
          <p:cNvSpPr txBox="1"/>
          <p:nvPr/>
        </p:nvSpPr>
        <p:spPr>
          <a:xfrm>
            <a:off x="314631" y="151830"/>
            <a:ext cx="351882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entury Gothic" panose="020B0502020202020204" pitchFamily="34" charset="0"/>
              </a:rPr>
              <a:t>Year 6 – Red Kites</a:t>
            </a:r>
          </a:p>
        </p:txBody>
      </p:sp>
      <p:sp>
        <p:nvSpPr>
          <p:cNvPr id="15" name="TextBox 14">
            <a:extLst>
              <a:ext uri="{FF2B5EF4-FFF2-40B4-BE49-F238E27FC236}">
                <a16:creationId xmlns:a16="http://schemas.microsoft.com/office/drawing/2014/main" id="{6DCCEF5B-D939-9D29-5E6D-AC6BDD3441D1}"/>
              </a:ext>
            </a:extLst>
          </p:cNvPr>
          <p:cNvSpPr txBox="1"/>
          <p:nvPr/>
        </p:nvSpPr>
        <p:spPr>
          <a:xfrm>
            <a:off x="356557" y="1598788"/>
            <a:ext cx="351882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entury Gothic" panose="020B0502020202020204" pitchFamily="34" charset="0"/>
              </a:rPr>
              <a:t>Reading</a:t>
            </a:r>
          </a:p>
        </p:txBody>
      </p:sp>
      <p:sp>
        <p:nvSpPr>
          <p:cNvPr id="16" name="TextBox 15">
            <a:extLst>
              <a:ext uri="{FF2B5EF4-FFF2-40B4-BE49-F238E27FC236}">
                <a16:creationId xmlns:a16="http://schemas.microsoft.com/office/drawing/2014/main" id="{DDB2A542-02DC-EFEE-83A3-0A85B90A21F8}"/>
              </a:ext>
            </a:extLst>
          </p:cNvPr>
          <p:cNvSpPr txBox="1"/>
          <p:nvPr/>
        </p:nvSpPr>
        <p:spPr>
          <a:xfrm>
            <a:off x="4467009" y="1398150"/>
            <a:ext cx="351882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entury Gothic" panose="020B0502020202020204" pitchFamily="34" charset="0"/>
              </a:rPr>
              <a:t>Maths &amp; English CGP books</a:t>
            </a:r>
          </a:p>
        </p:txBody>
      </p:sp>
      <p:sp>
        <p:nvSpPr>
          <p:cNvPr id="17" name="TextBox 16">
            <a:extLst>
              <a:ext uri="{FF2B5EF4-FFF2-40B4-BE49-F238E27FC236}">
                <a16:creationId xmlns:a16="http://schemas.microsoft.com/office/drawing/2014/main" id="{9B18750C-428A-94EF-E7B8-0AD3CFC7604E}"/>
              </a:ext>
            </a:extLst>
          </p:cNvPr>
          <p:cNvSpPr txBox="1"/>
          <p:nvPr/>
        </p:nvSpPr>
        <p:spPr>
          <a:xfrm>
            <a:off x="314630" y="5062199"/>
            <a:ext cx="3518827"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latin typeface="Century Gothic" panose="020B0502020202020204" pitchFamily="34" charset="0"/>
              </a:rPr>
              <a:t>Maths: Key Instant Recall Facts (KIRFs)</a:t>
            </a:r>
          </a:p>
        </p:txBody>
      </p:sp>
      <p:sp>
        <p:nvSpPr>
          <p:cNvPr id="18" name="TextBox 17">
            <a:extLst>
              <a:ext uri="{FF2B5EF4-FFF2-40B4-BE49-F238E27FC236}">
                <a16:creationId xmlns:a16="http://schemas.microsoft.com/office/drawing/2014/main" id="{104CC30B-0810-E4DE-547F-4E2A1909F9D3}"/>
              </a:ext>
            </a:extLst>
          </p:cNvPr>
          <p:cNvSpPr txBox="1"/>
          <p:nvPr/>
        </p:nvSpPr>
        <p:spPr>
          <a:xfrm>
            <a:off x="6327099" y="151830"/>
            <a:ext cx="3317474" cy="646331"/>
          </a:xfrm>
          <a:prstGeom prst="rect">
            <a:avLst/>
          </a:prstGeom>
          <a:solidFill>
            <a:schemeClr val="tx2">
              <a:lumMod val="75000"/>
              <a:lumOff val="2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schemeClr val="bg1"/>
                </a:solidFill>
                <a:latin typeface="Century Gothic" panose="020B0502020202020204" pitchFamily="34" charset="0"/>
              </a:rPr>
              <a:t>Reminder: bring your planner in everyday!</a:t>
            </a:r>
          </a:p>
        </p:txBody>
      </p:sp>
    </p:spTree>
    <p:extLst>
      <p:ext uri="{BB962C8B-B14F-4D97-AF65-F5344CB8AC3E}">
        <p14:creationId xmlns:p14="http://schemas.microsoft.com/office/powerpoint/2010/main" val="33124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3AAE7F-D070-BF02-E4F4-A2956745967E}"/>
              </a:ext>
            </a:extLst>
          </p:cNvPr>
          <p:cNvSpPr txBox="1"/>
          <p:nvPr/>
        </p:nvSpPr>
        <p:spPr>
          <a:xfrm>
            <a:off x="394062" y="194157"/>
            <a:ext cx="68340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entury Gothic" panose="020B0502020202020204" pitchFamily="34" charset="0"/>
              </a:rPr>
              <a:t>Y6 KIRF: I can identify common factors of a pair of numbers.</a:t>
            </a:r>
          </a:p>
        </p:txBody>
      </p:sp>
      <p:graphicFrame>
        <p:nvGraphicFramePr>
          <p:cNvPr id="5" name="Table 4">
            <a:extLst>
              <a:ext uri="{FF2B5EF4-FFF2-40B4-BE49-F238E27FC236}">
                <a16:creationId xmlns:a16="http://schemas.microsoft.com/office/drawing/2014/main" id="{49A367AD-2D3E-039F-45A4-D9D098E0A37B}"/>
              </a:ext>
            </a:extLst>
          </p:cNvPr>
          <p:cNvGraphicFramePr>
            <a:graphicFrameLocks noGrp="1"/>
          </p:cNvGraphicFramePr>
          <p:nvPr/>
        </p:nvGraphicFramePr>
        <p:xfrm>
          <a:off x="394062" y="666124"/>
          <a:ext cx="9117876" cy="5904575"/>
        </p:xfrm>
        <a:graphic>
          <a:graphicData uri="http://schemas.openxmlformats.org/drawingml/2006/table">
            <a:tbl>
              <a:tblPr firstRow="1" bandRow="1">
                <a:tableStyleId>{5940675A-B579-460E-94D1-54222C63F5DA}</a:tableStyleId>
              </a:tblPr>
              <a:tblGrid>
                <a:gridCol w="3039292">
                  <a:extLst>
                    <a:ext uri="{9D8B030D-6E8A-4147-A177-3AD203B41FA5}">
                      <a16:colId xmlns:a16="http://schemas.microsoft.com/office/drawing/2014/main" val="1107062907"/>
                    </a:ext>
                  </a:extLst>
                </a:gridCol>
                <a:gridCol w="1922417">
                  <a:extLst>
                    <a:ext uri="{9D8B030D-6E8A-4147-A177-3AD203B41FA5}">
                      <a16:colId xmlns:a16="http://schemas.microsoft.com/office/drawing/2014/main" val="2513442419"/>
                    </a:ext>
                  </a:extLst>
                </a:gridCol>
                <a:gridCol w="1116875">
                  <a:extLst>
                    <a:ext uri="{9D8B030D-6E8A-4147-A177-3AD203B41FA5}">
                      <a16:colId xmlns:a16="http://schemas.microsoft.com/office/drawing/2014/main" val="910156798"/>
                    </a:ext>
                  </a:extLst>
                </a:gridCol>
                <a:gridCol w="3039292">
                  <a:extLst>
                    <a:ext uri="{9D8B030D-6E8A-4147-A177-3AD203B41FA5}">
                      <a16:colId xmlns:a16="http://schemas.microsoft.com/office/drawing/2014/main" val="1951764808"/>
                    </a:ext>
                  </a:extLst>
                </a:gridCol>
              </a:tblGrid>
              <a:tr h="326572">
                <a:tc gridSpan="4">
                  <a:txBody>
                    <a:bodyPr/>
                    <a:lstStyle/>
                    <a:p>
                      <a:pPr algn="ctr"/>
                      <a:r>
                        <a:rPr lang="en-GB" sz="1200" b="1" dirty="0">
                          <a:latin typeface="Century Gothic" panose="020B0502020202020204" pitchFamily="34" charset="0"/>
                        </a:rPr>
                        <a:t>What can this look like?</a:t>
                      </a:r>
                    </a:p>
                  </a:txBody>
                  <a:tcPr anchor="ctr">
                    <a:lnB w="12700" cap="flat" cmpd="sng" algn="ctr">
                      <a:no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287664349"/>
                  </a:ext>
                </a:extLst>
              </a:tr>
              <a:tr h="2194723">
                <a:tc>
                  <a:txBody>
                    <a:bodyPr/>
                    <a:lstStyle/>
                    <a:p>
                      <a:r>
                        <a:rPr lang="en-GB" sz="1200" b="1" dirty="0">
                          <a:latin typeface="Century Gothic" panose="020B0502020202020204" pitchFamily="34" charset="0"/>
                        </a:rPr>
                        <a:t>Concrete</a:t>
                      </a:r>
                    </a:p>
                    <a:p>
                      <a:endParaRPr lang="en-GB" sz="1200" dirty="0">
                        <a:latin typeface="Century Gothic" panose="020B0502020202020204" pitchFamily="34"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gridSpan="2">
                  <a:txBody>
                    <a:bodyPr/>
                    <a:lstStyle/>
                    <a:p>
                      <a:r>
                        <a:rPr lang="en-GB" sz="1200" b="1" dirty="0">
                          <a:latin typeface="Century Gothic" panose="020B0502020202020204" pitchFamily="34" charset="0"/>
                        </a:rPr>
                        <a:t>Pictorial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tc>
                  <a:txBody>
                    <a:bodyPr/>
                    <a:lstStyle/>
                    <a:p>
                      <a:r>
                        <a:rPr lang="en-GB" sz="1200" b="1" dirty="0">
                          <a:latin typeface="Century Gothic" panose="020B0502020202020204" pitchFamily="34" charset="0"/>
                        </a:rPr>
                        <a:t>Abstract</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3715993717"/>
                  </a:ext>
                </a:extLst>
              </a:tr>
              <a:tr h="901337">
                <a:tc gridSpan="2">
                  <a:txBody>
                    <a:bodyPr/>
                    <a:lstStyle/>
                    <a:p>
                      <a:r>
                        <a:rPr lang="en-GB" sz="1200" b="1" dirty="0">
                          <a:latin typeface="Century Gothic" panose="020B0502020202020204" pitchFamily="34" charset="0"/>
                        </a:rPr>
                        <a:t>Questions to ask at home </a:t>
                      </a:r>
                    </a:p>
                    <a:p>
                      <a:r>
                        <a:rPr lang="en-GB" sz="1200" dirty="0">
                          <a:latin typeface="Century Gothic" panose="020B0502020202020204" pitchFamily="34" charset="0"/>
                        </a:rPr>
                        <a:t>What are the common factors of 18 and 21? </a:t>
                      </a:r>
                    </a:p>
                    <a:p>
                      <a:r>
                        <a:rPr lang="en-GB" sz="1200" dirty="0">
                          <a:latin typeface="Century Gothic" panose="020B0502020202020204" pitchFamily="34" charset="0"/>
                        </a:rPr>
                        <a:t>Is 12 a common factor of 48 and 36? </a:t>
                      </a:r>
                    </a:p>
                    <a:p>
                      <a:r>
                        <a:rPr lang="en-GB" sz="1200" dirty="0">
                          <a:latin typeface="Century Gothic" panose="020B0502020202020204" pitchFamily="34" charset="0"/>
                        </a:rPr>
                        <a:t>What is the highest common factor of 12 and 24?</a:t>
                      </a:r>
                    </a:p>
                  </a:txBody>
                  <a:tcPr/>
                </a:tc>
                <a:tc hMerge="1">
                  <a:txBody>
                    <a:bodyPr/>
                    <a:lstStyle/>
                    <a:p>
                      <a:endParaRPr lang="en-GB"/>
                    </a:p>
                  </a:txBody>
                  <a:tcPr/>
                </a:tc>
                <a:tc rowSpan="2" gridSpan="2">
                  <a:txBody>
                    <a:bodyPr/>
                    <a:lstStyle/>
                    <a:p>
                      <a:r>
                        <a:rPr lang="en-GB" sz="1200" b="1" dirty="0">
                          <a:latin typeface="Century Gothic" panose="020B0502020202020204" pitchFamily="34" charset="0"/>
                        </a:rPr>
                        <a:t>Things to try</a:t>
                      </a:r>
                      <a:endParaRPr lang="en-GB" sz="1200" dirty="0">
                        <a:latin typeface="Century Gothic" panose="020B0502020202020204" pitchFamily="34" charset="0"/>
                      </a:endParaRPr>
                    </a:p>
                    <a:p>
                      <a:r>
                        <a:rPr lang="en-GB" sz="1200" dirty="0">
                          <a:latin typeface="Century Gothic" panose="020B0502020202020204" pitchFamily="34" charset="0"/>
                        </a:rPr>
                        <a:t>Factor bugs – Each leg (or tail) is a factor of</a:t>
                      </a:r>
                    </a:p>
                    <a:p>
                      <a:r>
                        <a:rPr lang="en-GB" sz="1200" dirty="0">
                          <a:latin typeface="Century Gothic" panose="020B0502020202020204" pitchFamily="34" charset="0"/>
                        </a:rPr>
                        <a:t>the bug’s number.  </a:t>
                      </a: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b="1" dirty="0">
                          <a:latin typeface="Century Gothic" panose="020B0502020202020204" pitchFamily="34" charset="0"/>
                        </a:rPr>
                        <a:t>Websites: </a:t>
                      </a:r>
                    </a:p>
                    <a:p>
                      <a:pPr marL="171450" indent="-171450">
                        <a:buFont typeface="Arial" panose="020B0604020202020204" pitchFamily="34" charset="0"/>
                        <a:buChar char="•"/>
                      </a:pPr>
                      <a:r>
                        <a:rPr lang="en-GB" sz="1200" dirty="0">
                          <a:latin typeface="Century Gothic" panose="020B0502020202020204" pitchFamily="34" charset="0"/>
                          <a:hlinkClick r:id="rId2"/>
                        </a:rPr>
                        <a:t>https://www.topmarks.co.uk/maths-games/multiples-and-factors</a:t>
                      </a:r>
                      <a:r>
                        <a:rPr lang="en-GB" sz="1200" dirty="0">
                          <a:latin typeface="Century Gothic" panose="020B0502020202020204" pitchFamily="34" charset="0"/>
                        </a:rPr>
                        <a:t> </a:t>
                      </a:r>
                    </a:p>
                    <a:p>
                      <a:pPr marL="171450" indent="-171450">
                        <a:buFont typeface="Arial" panose="020B0604020202020204" pitchFamily="34" charset="0"/>
                        <a:buChar char="•"/>
                      </a:pPr>
                      <a:r>
                        <a:rPr lang="en-GB" sz="1200" dirty="0">
                          <a:latin typeface="Century Gothic" panose="020B0502020202020204" pitchFamily="34" charset="0"/>
                          <a:hlinkClick r:id="rId3"/>
                        </a:rPr>
                        <a:t>https://www.mathnook.com/math/math-speed-racing-factors.html</a:t>
                      </a:r>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hlinkClick r:id="rId4"/>
                        </a:rPr>
                        <a:t>https://www.math-play.com/Factors-Millionaire/factors-millionaire-game_html5.html</a:t>
                      </a:r>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hlinkClick r:id="rId5"/>
                        </a:rPr>
                        <a:t>https://vimeo.com/731425668</a:t>
                      </a:r>
                      <a:r>
                        <a:rPr lang="en-GB" sz="1200" dirty="0">
                          <a:latin typeface="Century Gothic" panose="020B0502020202020204" pitchFamily="34" charset="0"/>
                        </a:rPr>
                        <a:t> </a:t>
                      </a:r>
                    </a:p>
                  </a:txBody>
                  <a:tcPr/>
                </a:tc>
                <a:tc rowSpan="2" hMerge="1">
                  <a:txBody>
                    <a:bodyPr/>
                    <a:lstStyle/>
                    <a:p>
                      <a:endParaRPr lang="en-GB"/>
                    </a:p>
                  </a:txBody>
                  <a:tcPr/>
                </a:tc>
                <a:extLst>
                  <a:ext uri="{0D108BD9-81ED-4DB2-BD59-A6C34878D82A}">
                    <a16:rowId xmlns:a16="http://schemas.microsoft.com/office/drawing/2014/main" val="4150304208"/>
                  </a:ext>
                </a:extLst>
              </a:tr>
              <a:tr h="1441241">
                <a:tc gridSpan="2">
                  <a:txBody>
                    <a:bodyPr/>
                    <a:lstStyle/>
                    <a:p>
                      <a:r>
                        <a:rPr lang="en-GB" sz="1200" b="1" dirty="0">
                          <a:latin typeface="Century Gothic" panose="020B0502020202020204" pitchFamily="34" charset="0"/>
                        </a:rPr>
                        <a:t>Key vocabulary</a:t>
                      </a:r>
                      <a:endParaRPr lang="en-GB" sz="1200" b="1" dirty="0">
                        <a:effectLst/>
                        <a:latin typeface="Century Gothic" panose="020B0502020202020204" pitchFamily="34" charset="0"/>
                      </a:endParaRPr>
                    </a:p>
                    <a:p>
                      <a:r>
                        <a:rPr lang="en-US" sz="1200" b="1" u="sng" dirty="0">
                          <a:ln w="0"/>
                          <a:effectLst/>
                          <a:latin typeface="Century Gothic" panose="020B0502020202020204" pitchFamily="34" charset="0"/>
                        </a:rPr>
                        <a:t>Factor</a:t>
                      </a:r>
                      <a:r>
                        <a:rPr lang="en-US" sz="1200" dirty="0">
                          <a:ln w="0"/>
                          <a:effectLst/>
                          <a:latin typeface="Century Gothic" panose="020B0502020202020204" pitchFamily="34" charset="0"/>
                        </a:rPr>
                        <a:t> – A number that divides from a given number without a remainder</a:t>
                      </a:r>
                    </a:p>
                    <a:p>
                      <a:r>
                        <a:rPr lang="en-US" sz="1200" dirty="0">
                          <a:ln w="0"/>
                          <a:solidFill>
                            <a:srgbClr val="FF0000"/>
                          </a:solidFill>
                          <a:effectLst/>
                          <a:latin typeface="Century Gothic" panose="020B0502020202020204" pitchFamily="34" charset="0"/>
                        </a:rPr>
                        <a:t>e.g., factors of 12 include 6 and 2 because 12 ÷ 2 = 6 or 6 x 2 = 12</a:t>
                      </a:r>
                    </a:p>
                    <a:p>
                      <a:r>
                        <a:rPr lang="en-US" sz="1200" b="1" u="sng" dirty="0">
                          <a:ln w="0"/>
                          <a:effectLst/>
                          <a:latin typeface="Century Gothic" panose="020B0502020202020204" pitchFamily="34" charset="0"/>
                        </a:rPr>
                        <a:t>Multiple</a:t>
                      </a:r>
                      <a:r>
                        <a:rPr lang="en-US" sz="1200" dirty="0">
                          <a:ln w="0"/>
                          <a:effectLst/>
                          <a:latin typeface="Century Gothic" panose="020B0502020202020204" pitchFamily="34" charset="0"/>
                        </a:rPr>
                        <a:t> – A number that forms part of a specific group of multiplication </a:t>
                      </a:r>
                    </a:p>
                    <a:p>
                      <a:r>
                        <a:rPr lang="en-US" sz="1200" dirty="0">
                          <a:ln w="0"/>
                          <a:solidFill>
                            <a:srgbClr val="FF0000"/>
                          </a:solidFill>
                          <a:effectLst/>
                          <a:latin typeface="Century Gothic" panose="020B0502020202020204" pitchFamily="34" charset="0"/>
                        </a:rPr>
                        <a:t>e.g., multiples of 5 include 15, 20 and 25</a:t>
                      </a:r>
                    </a:p>
                    <a:p>
                      <a:r>
                        <a:rPr lang="en-US" sz="1200" b="1" u="sng" dirty="0">
                          <a:ln w="0"/>
                          <a:effectLst/>
                          <a:latin typeface="Century Gothic" panose="020B0502020202020204" pitchFamily="34" charset="0"/>
                        </a:rPr>
                        <a:t>Common factor </a:t>
                      </a:r>
                      <a:r>
                        <a:rPr lang="en-US" sz="1200" dirty="0">
                          <a:ln w="0"/>
                          <a:effectLst/>
                          <a:latin typeface="Century Gothic" panose="020B0502020202020204" pitchFamily="34" charset="0"/>
                        </a:rPr>
                        <a:t>– A number that divides into two different given numbers without a remainder</a:t>
                      </a:r>
                    </a:p>
                    <a:p>
                      <a:r>
                        <a:rPr lang="en-US" sz="1200" dirty="0">
                          <a:ln w="0"/>
                          <a:solidFill>
                            <a:srgbClr val="FF0000"/>
                          </a:solidFill>
                          <a:effectLst/>
                          <a:latin typeface="Century Gothic" panose="020B0502020202020204" pitchFamily="34" charset="0"/>
                        </a:rPr>
                        <a:t>e.g.,  A common factor of 18 and 12 is 6 as they both divide by 6</a:t>
                      </a:r>
                    </a:p>
                  </a:txBody>
                  <a:tcPr/>
                </a:tc>
                <a:tc h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62305032"/>
                  </a:ext>
                </a:extLst>
              </a:tr>
            </a:tbl>
          </a:graphicData>
        </a:graphic>
      </p:graphicFrame>
      <p:pic>
        <p:nvPicPr>
          <p:cNvPr id="7" name="Picture 6">
            <a:extLst>
              <a:ext uri="{FF2B5EF4-FFF2-40B4-BE49-F238E27FC236}">
                <a16:creationId xmlns:a16="http://schemas.microsoft.com/office/drawing/2014/main" id="{D69762E1-272E-59F2-8D11-F2AF7C14602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3369" y="1197400"/>
            <a:ext cx="2526219" cy="1937800"/>
          </a:xfrm>
          <a:prstGeom prst="rect">
            <a:avLst/>
          </a:prstGeom>
        </p:spPr>
      </p:pic>
      <p:pic>
        <p:nvPicPr>
          <p:cNvPr id="9" name="Picture 8">
            <a:extLst>
              <a:ext uri="{FF2B5EF4-FFF2-40B4-BE49-F238E27FC236}">
                <a16:creationId xmlns:a16="http://schemas.microsoft.com/office/drawing/2014/main" id="{B1143BCB-3F41-017D-8B27-31D65E0EDFF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30209" y="1197400"/>
            <a:ext cx="1928013" cy="1794471"/>
          </a:xfrm>
          <a:prstGeom prst="rect">
            <a:avLst/>
          </a:prstGeom>
        </p:spPr>
      </p:pic>
      <p:pic>
        <p:nvPicPr>
          <p:cNvPr id="11" name="Picture 10">
            <a:extLst>
              <a:ext uri="{FF2B5EF4-FFF2-40B4-BE49-F238E27FC236}">
                <a16:creationId xmlns:a16="http://schemas.microsoft.com/office/drawing/2014/main" id="{EC67568E-BEF2-0137-E857-74D3703632D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4313" y="1614169"/>
            <a:ext cx="2887239" cy="1104261"/>
          </a:xfrm>
          <a:prstGeom prst="rect">
            <a:avLst/>
          </a:prstGeom>
        </p:spPr>
      </p:pic>
      <p:pic>
        <p:nvPicPr>
          <p:cNvPr id="15" name="Picture 14">
            <a:extLst>
              <a:ext uri="{FF2B5EF4-FFF2-40B4-BE49-F238E27FC236}">
                <a16:creationId xmlns:a16="http://schemas.microsoft.com/office/drawing/2014/main" id="{ED480B24-3B63-F877-E18F-AC51B48D72D9}"/>
              </a:ext>
            </a:extLst>
          </p:cNvPr>
          <p:cNvPicPr>
            <a:picLocks noChangeAspect="1"/>
          </p:cNvPicPr>
          <p:nvPr/>
        </p:nvPicPr>
        <p:blipFill>
          <a:blip r:embed="rId9">
            <a:clrChange>
              <a:clrFrom>
                <a:srgbClr val="FFFFFF"/>
              </a:clrFrom>
              <a:clrTo>
                <a:srgbClr val="FFFFFF">
                  <a:alpha val="0"/>
                </a:srgbClr>
              </a:clrTo>
            </a:clrChange>
          </a:blip>
          <a:stretch>
            <a:fillRect/>
          </a:stretch>
        </p:blipFill>
        <p:spPr>
          <a:xfrm rot="19394535">
            <a:off x="6458439" y="3528418"/>
            <a:ext cx="1299885" cy="1498340"/>
          </a:xfrm>
          <a:prstGeom prst="rect">
            <a:avLst/>
          </a:prstGeom>
        </p:spPr>
      </p:pic>
      <p:grpSp>
        <p:nvGrpSpPr>
          <p:cNvPr id="23" name="Group 22">
            <a:extLst>
              <a:ext uri="{FF2B5EF4-FFF2-40B4-BE49-F238E27FC236}">
                <a16:creationId xmlns:a16="http://schemas.microsoft.com/office/drawing/2014/main" id="{345539B1-8CA6-8470-8613-F4A8397B276C}"/>
              </a:ext>
            </a:extLst>
          </p:cNvPr>
          <p:cNvGrpSpPr/>
          <p:nvPr/>
        </p:nvGrpSpPr>
        <p:grpSpPr>
          <a:xfrm>
            <a:off x="5539363" y="3801291"/>
            <a:ext cx="3892189" cy="1133853"/>
            <a:chOff x="5539363" y="3788847"/>
            <a:chExt cx="3892189" cy="1133853"/>
          </a:xfrm>
        </p:grpSpPr>
        <p:pic>
          <p:nvPicPr>
            <p:cNvPr id="13" name="Picture 12">
              <a:extLst>
                <a:ext uri="{FF2B5EF4-FFF2-40B4-BE49-F238E27FC236}">
                  <a16:creationId xmlns:a16="http://schemas.microsoft.com/office/drawing/2014/main" id="{6D34254C-166F-5A72-AD99-6ED705D92EBC}"/>
                </a:ext>
              </a:extLst>
            </p:cNvPr>
            <p:cNvPicPr>
              <a:picLocks noChangeAspect="1"/>
            </p:cNvPicPr>
            <p:nvPr/>
          </p:nvPicPr>
          <p:blipFill>
            <a:blip r:embed="rId10"/>
            <a:stretch>
              <a:fillRect/>
            </a:stretch>
          </p:blipFill>
          <p:spPr>
            <a:xfrm>
              <a:off x="5539363" y="3817723"/>
              <a:ext cx="943099" cy="1100282"/>
            </a:xfrm>
            <a:prstGeom prst="rect">
              <a:avLst/>
            </a:prstGeom>
          </p:spPr>
        </p:pic>
        <p:sp>
          <p:nvSpPr>
            <p:cNvPr id="16" name="TextBox 15">
              <a:extLst>
                <a:ext uri="{FF2B5EF4-FFF2-40B4-BE49-F238E27FC236}">
                  <a16:creationId xmlns:a16="http://schemas.microsoft.com/office/drawing/2014/main" id="{CF1C8DD9-835B-BB5E-A8B8-9AFFCC8ECA73}"/>
                </a:ext>
              </a:extLst>
            </p:cNvPr>
            <p:cNvSpPr txBox="1"/>
            <p:nvPr/>
          </p:nvSpPr>
          <p:spPr>
            <a:xfrm>
              <a:off x="7734300" y="4160948"/>
              <a:ext cx="1697252" cy="415498"/>
            </a:xfrm>
            <a:prstGeom prst="rect">
              <a:avLst/>
            </a:prstGeom>
            <a:noFill/>
          </p:spPr>
          <p:txBody>
            <a:bodyPr wrap="square" rtlCol="0">
              <a:spAutoFit/>
            </a:bodyPr>
            <a:lstStyle/>
            <a:p>
              <a:r>
                <a:rPr lang="en-GB" sz="1050" dirty="0">
                  <a:latin typeface="Century Gothic" panose="020B0502020202020204" pitchFamily="34" charset="0"/>
                </a:rPr>
                <a:t>The common factors of 20 and 24 are 1, 2, 4</a:t>
              </a:r>
            </a:p>
          </p:txBody>
        </p:sp>
        <p:sp>
          <p:nvSpPr>
            <p:cNvPr id="17" name="Oval 16">
              <a:extLst>
                <a:ext uri="{FF2B5EF4-FFF2-40B4-BE49-F238E27FC236}">
                  <a16:creationId xmlns:a16="http://schemas.microsoft.com/office/drawing/2014/main" id="{3DF8AFC6-D5C4-B4E0-C7BD-7766989E064B}"/>
                </a:ext>
              </a:extLst>
            </p:cNvPr>
            <p:cNvSpPr/>
            <p:nvPr/>
          </p:nvSpPr>
          <p:spPr>
            <a:xfrm>
              <a:off x="5539363" y="3817723"/>
              <a:ext cx="206117" cy="2132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75CA6FD-D841-53BE-AEAC-4463D728CB21}"/>
                </a:ext>
              </a:extLst>
            </p:cNvPr>
            <p:cNvSpPr/>
            <p:nvPr/>
          </p:nvSpPr>
          <p:spPr>
            <a:xfrm>
              <a:off x="5539363" y="4220145"/>
              <a:ext cx="206117" cy="2132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4ED8381-E645-D258-7B7F-F83FD5289841}"/>
                </a:ext>
              </a:extLst>
            </p:cNvPr>
            <p:cNvSpPr/>
            <p:nvPr/>
          </p:nvSpPr>
          <p:spPr>
            <a:xfrm>
              <a:off x="5539363" y="4709443"/>
              <a:ext cx="206117" cy="2132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6EEA7FF-123F-AF88-52F2-DBA8CC989ADD}"/>
                </a:ext>
              </a:extLst>
            </p:cNvPr>
            <p:cNvSpPr/>
            <p:nvPr/>
          </p:nvSpPr>
          <p:spPr>
            <a:xfrm>
              <a:off x="6766647" y="3788847"/>
              <a:ext cx="206117" cy="2132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1F053C2-7A48-7246-6980-F8A02162D864}"/>
                </a:ext>
              </a:extLst>
            </p:cNvPr>
            <p:cNvSpPr/>
            <p:nvPr/>
          </p:nvSpPr>
          <p:spPr>
            <a:xfrm>
              <a:off x="6672142" y="4148042"/>
              <a:ext cx="206117" cy="2132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C9B158C-301A-E92E-6FD1-10AB043E5ACD}"/>
                </a:ext>
              </a:extLst>
            </p:cNvPr>
            <p:cNvSpPr/>
            <p:nvPr/>
          </p:nvSpPr>
          <p:spPr>
            <a:xfrm>
              <a:off x="6672142" y="4709443"/>
              <a:ext cx="206117" cy="2132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a:extLst>
              <a:ext uri="{FF2B5EF4-FFF2-40B4-BE49-F238E27FC236}">
                <a16:creationId xmlns:a16="http://schemas.microsoft.com/office/drawing/2014/main" id="{0E8B7D44-F0D5-794B-F03B-AF44BA38A1B1}"/>
              </a:ext>
            </a:extLst>
          </p:cNvPr>
          <p:cNvPicPr>
            <a:picLocks noChangeAspect="1"/>
          </p:cNvPicPr>
          <p:nvPr/>
        </p:nvPicPr>
        <p:blipFill rotWithShape="1">
          <a:blip r:embed="rId11"/>
          <a:srcRect l="3616" r="3928"/>
          <a:stretch/>
        </p:blipFill>
        <p:spPr>
          <a:xfrm>
            <a:off x="8202415" y="127704"/>
            <a:ext cx="1441249" cy="1435147"/>
          </a:xfrm>
          <a:prstGeom prst="flowChartConnector">
            <a:avLst/>
          </a:prstGeom>
        </p:spPr>
      </p:pic>
    </p:spTree>
    <p:extLst>
      <p:ext uri="{BB962C8B-B14F-4D97-AF65-F5344CB8AC3E}">
        <p14:creationId xmlns:p14="http://schemas.microsoft.com/office/powerpoint/2010/main" val="145857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3AAE7F-D070-BF02-E4F4-A2956745967E}"/>
              </a:ext>
            </a:extLst>
          </p:cNvPr>
          <p:cNvSpPr txBox="1"/>
          <p:nvPr/>
        </p:nvSpPr>
        <p:spPr>
          <a:xfrm>
            <a:off x="394062" y="194157"/>
            <a:ext cx="68340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entury Gothic" panose="020B0502020202020204" pitchFamily="34" charset="0"/>
              </a:rPr>
              <a:t>Y6 KIRF: </a:t>
            </a:r>
            <a:r>
              <a:rPr lang="en-GB" sz="1800" dirty="0">
                <a:latin typeface="Century Gothic" panose="020B0502020202020204" pitchFamily="34" charset="0"/>
              </a:rPr>
              <a:t>I can identify prime numbers up to 100.</a:t>
            </a:r>
            <a:endParaRPr lang="en-GB"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49A367AD-2D3E-039F-45A4-D9D098E0A37B}"/>
              </a:ext>
            </a:extLst>
          </p:cNvPr>
          <p:cNvGraphicFramePr>
            <a:graphicFrameLocks noGrp="1"/>
          </p:cNvGraphicFramePr>
          <p:nvPr/>
        </p:nvGraphicFramePr>
        <p:xfrm>
          <a:off x="394062" y="666124"/>
          <a:ext cx="9117876" cy="5904412"/>
        </p:xfrm>
        <a:graphic>
          <a:graphicData uri="http://schemas.openxmlformats.org/drawingml/2006/table">
            <a:tbl>
              <a:tblPr firstRow="1" bandRow="1">
                <a:tableStyleId>{5940675A-B579-460E-94D1-54222C63F5DA}</a:tableStyleId>
              </a:tblPr>
              <a:tblGrid>
                <a:gridCol w="4743995">
                  <a:extLst>
                    <a:ext uri="{9D8B030D-6E8A-4147-A177-3AD203B41FA5}">
                      <a16:colId xmlns:a16="http://schemas.microsoft.com/office/drawing/2014/main" val="1107062907"/>
                    </a:ext>
                  </a:extLst>
                </a:gridCol>
                <a:gridCol w="4373881">
                  <a:extLst>
                    <a:ext uri="{9D8B030D-6E8A-4147-A177-3AD203B41FA5}">
                      <a16:colId xmlns:a16="http://schemas.microsoft.com/office/drawing/2014/main" val="910156798"/>
                    </a:ext>
                  </a:extLst>
                </a:gridCol>
              </a:tblGrid>
              <a:tr h="326572">
                <a:tc gridSpan="2">
                  <a:txBody>
                    <a:bodyPr/>
                    <a:lstStyle/>
                    <a:p>
                      <a:pPr algn="ctr"/>
                      <a:r>
                        <a:rPr lang="en-GB" sz="1200" b="1" dirty="0">
                          <a:latin typeface="Century Gothic" panose="020B0502020202020204" pitchFamily="34" charset="0"/>
                        </a:rPr>
                        <a:t>Key information</a:t>
                      </a:r>
                    </a:p>
                  </a:txBody>
                  <a:tcPr anchor="ctr">
                    <a:lnB w="12700" cap="flat" cmpd="sng" algn="ctr">
                      <a:no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3287664349"/>
                  </a:ext>
                </a:extLst>
              </a:tr>
              <a:tr h="2005393">
                <a:tc>
                  <a:txBody>
                    <a:bodyPr/>
                    <a:lstStyle/>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txBody>
                  <a:tcPr>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GB" sz="1200" dirty="0">
                          <a:latin typeface="Century Gothic" panose="020B0502020202020204" pitchFamily="34" charset="0"/>
                        </a:rPr>
                        <a:t>Find out if a number is prime is by                             trying and divide that number by all                                                               the numbers that are smaller. If it can                               only be divided by 1 and itself then it is a prime number.</a:t>
                      </a:r>
                    </a:p>
                    <a:p>
                      <a:pPr marL="285750" indent="-285750">
                        <a:buFont typeface="Arial" panose="020B0604020202020204" pitchFamily="34" charset="0"/>
                        <a:buChar char="•"/>
                      </a:pPr>
                      <a:r>
                        <a:rPr lang="en-GB" sz="1200" dirty="0">
                          <a:latin typeface="Century Gothic" panose="020B0502020202020204" pitchFamily="34" charset="0"/>
                        </a:rPr>
                        <a:t>1 and 0 aren’t prime numbers because you cannot divide 0 by anything and 1 can only be divided by itself.</a:t>
                      </a:r>
                    </a:p>
                    <a:p>
                      <a:pPr marL="285750" indent="-285750">
                        <a:buFont typeface="Arial" panose="020B0604020202020204" pitchFamily="34" charset="0"/>
                        <a:buChar char="•"/>
                      </a:pPr>
                      <a:r>
                        <a:rPr lang="en-GB" sz="1200" dirty="0">
                          <a:latin typeface="Century Gothic" panose="020B0502020202020204" pitchFamily="34" charset="0"/>
                        </a:rPr>
                        <a:t>2 is the only even prime number.</a:t>
                      </a:r>
                    </a:p>
                    <a:p>
                      <a:pPr marL="285750" indent="-285750">
                        <a:buFont typeface="Arial" panose="020B0604020202020204" pitchFamily="34" charset="0"/>
                        <a:buChar char="•"/>
                      </a:pPr>
                      <a:r>
                        <a:rPr lang="en-GB" sz="1200" dirty="0">
                          <a:latin typeface="Century Gothic" panose="020B0502020202020204" pitchFamily="34" charset="0"/>
                        </a:rPr>
                        <a:t>Not counting 2 and 5, all prime numbers end in 1, 3, 7, 9. But, not all numbers ending in 1, 3, 7 or 9 are prime numbers.</a:t>
                      </a:r>
                    </a:p>
                    <a:p>
                      <a:pPr marL="285750" indent="-285750">
                        <a:buFont typeface="Arial" panose="020B0604020202020204" pitchFamily="34" charset="0"/>
                        <a:buChar char="•"/>
                      </a:pPr>
                      <a:r>
                        <a:rPr lang="en-GB" sz="1200" dirty="0">
                          <a:latin typeface="Century Gothic" panose="020B0502020202020204" pitchFamily="34" charset="0"/>
                        </a:rPr>
                        <a:t>Prime numbers go on forever. They are infinite.</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3715993717"/>
                  </a:ext>
                </a:extLst>
              </a:tr>
              <a:tr h="1417320">
                <a:tc>
                  <a:txBody>
                    <a:bodyPr/>
                    <a:lstStyle/>
                    <a:p>
                      <a:r>
                        <a:rPr lang="en-GB" sz="1200" b="1" dirty="0">
                          <a:latin typeface="Century Gothic" panose="020B0502020202020204" pitchFamily="34" charset="0"/>
                        </a:rPr>
                        <a:t>Key vocabulary</a:t>
                      </a:r>
                      <a:endParaRPr lang="en-GB" sz="1200" b="1" dirty="0">
                        <a:effectLst/>
                        <a:latin typeface="Century Gothic" panose="020B0502020202020204" pitchFamily="34" charset="0"/>
                      </a:endParaRPr>
                    </a:p>
                    <a:p>
                      <a:r>
                        <a:rPr lang="en-GB" sz="1200" b="1" u="sng" dirty="0">
                          <a:ln w="0"/>
                          <a:effectLst/>
                          <a:latin typeface="Century Gothic" panose="020B0502020202020204" pitchFamily="34" charset="0"/>
                        </a:rPr>
                        <a:t>Prime </a:t>
                      </a:r>
                      <a:r>
                        <a:rPr lang="en-GB" sz="1200" b="0" u="none" dirty="0">
                          <a:ln w="0"/>
                          <a:effectLst/>
                          <a:latin typeface="Century Gothic" panose="020B0502020202020204" pitchFamily="34" charset="0"/>
                        </a:rPr>
                        <a:t>- Prime numbers are numbers greater than 1 that only have two factors, 1 and the number itself. This means that a prime number is only divisible by 1 and itself. </a:t>
                      </a:r>
                      <a:endParaRPr lang="en-GB" sz="1200" b="1" u="sng" dirty="0">
                        <a:ln w="0"/>
                        <a:effectLst/>
                        <a:latin typeface="Century Gothic" panose="020B0502020202020204" pitchFamily="34" charset="0"/>
                      </a:endParaRPr>
                    </a:p>
                    <a:p>
                      <a:r>
                        <a:rPr lang="en-GB" sz="1200" b="1" u="sng" dirty="0">
                          <a:ln w="0"/>
                          <a:effectLst/>
                          <a:latin typeface="Century Gothic" panose="020B0502020202020204" pitchFamily="34" charset="0"/>
                        </a:rPr>
                        <a:t>Integers </a:t>
                      </a:r>
                      <a:r>
                        <a:rPr lang="en-GB" sz="1200" b="0" u="none" dirty="0">
                          <a:ln w="0"/>
                          <a:effectLst/>
                          <a:latin typeface="Century Gothic" panose="020B0502020202020204" pitchFamily="34" charset="0"/>
                        </a:rPr>
                        <a:t>– whole numbers</a:t>
                      </a:r>
                    </a:p>
                    <a:p>
                      <a:r>
                        <a:rPr lang="en-GB" sz="1200" b="1" u="sng" dirty="0">
                          <a:ln w="0"/>
                          <a:effectLst/>
                          <a:latin typeface="Century Gothic" panose="020B0502020202020204" pitchFamily="34" charset="0"/>
                        </a:rPr>
                        <a:t>Composite </a:t>
                      </a:r>
                      <a:r>
                        <a:rPr lang="en-GB" sz="1200" b="0" u="none" dirty="0">
                          <a:ln w="0"/>
                          <a:effectLst/>
                          <a:latin typeface="Century Gothic" panose="020B0502020202020204" pitchFamily="34" charset="0"/>
                        </a:rPr>
                        <a:t>–</a:t>
                      </a:r>
                      <a:r>
                        <a:rPr lang="en-GB" sz="1200" b="1" u="none" dirty="0">
                          <a:ln w="0"/>
                          <a:effectLst/>
                          <a:latin typeface="Century Gothic" panose="020B0502020202020204" pitchFamily="34" charset="0"/>
                        </a:rPr>
                        <a:t> </a:t>
                      </a:r>
                      <a:r>
                        <a:rPr lang="en-GB" sz="1200" b="0" u="none" dirty="0">
                          <a:ln w="0"/>
                          <a:effectLst/>
                          <a:latin typeface="Century Gothic" panose="020B0502020202020204" pitchFamily="34" charset="0"/>
                        </a:rPr>
                        <a:t>whole numbers which are not prime. Numbers that have more than 2 factors (but finite number of factors) are known as composite numbers.</a:t>
                      </a:r>
                    </a:p>
                  </a:txBody>
                  <a:tcPr/>
                </a:tc>
                <a:tc rowSpan="2">
                  <a:txBody>
                    <a:bodyPr/>
                    <a:lstStyle/>
                    <a:p>
                      <a:r>
                        <a:rPr lang="en-GB" sz="1200" b="1" dirty="0">
                          <a:latin typeface="Century Gothic" panose="020B0502020202020204" pitchFamily="34" charset="0"/>
                        </a:rPr>
                        <a:t>Things to try</a:t>
                      </a:r>
                      <a:endParaRPr lang="en-GB" sz="1200" dirty="0">
                        <a:latin typeface="Century Gothic" panose="020B0502020202020204" pitchFamily="34" charset="0"/>
                      </a:endParaRPr>
                    </a:p>
                    <a:p>
                      <a:r>
                        <a:rPr lang="en-GB" sz="1200" dirty="0">
                          <a:latin typeface="Century Gothic" panose="020B0502020202020204" pitchFamily="34" charset="0"/>
                        </a:rPr>
                        <a:t>Regular interaction with facts helps to move them from our short to long-term memory, therefore little and often is the best approach for revision. </a:t>
                      </a:r>
                    </a:p>
                    <a:p>
                      <a:r>
                        <a:rPr lang="en-GB" sz="1200" dirty="0">
                          <a:latin typeface="Century Gothic" panose="020B0502020202020204" pitchFamily="34" charset="0"/>
                        </a:rPr>
                        <a:t>Choosing a random 2-digit number and checking if it is prime or composite will not take long, but is excellent practise.</a:t>
                      </a:r>
                    </a:p>
                    <a:p>
                      <a:r>
                        <a:rPr lang="en-GB" sz="1200" dirty="0">
                          <a:latin typeface="Century Gothic" panose="020B0502020202020204" pitchFamily="34" charset="0"/>
                        </a:rPr>
                        <a:t>This </a:t>
                      </a:r>
                      <a:r>
                        <a:rPr lang="en-GB" sz="1200" u="none" dirty="0">
                          <a:latin typeface="Century Gothic" panose="020B0502020202020204" pitchFamily="34" charset="0"/>
                        </a:rPr>
                        <a:t>KIRF </a:t>
                      </a:r>
                      <a:r>
                        <a:rPr lang="en-GB" sz="1200" dirty="0">
                          <a:latin typeface="Century Gothic" panose="020B0502020202020204" pitchFamily="34" charset="0"/>
                        </a:rPr>
                        <a:t>is much easier once times tables are secured. Having Ultimate Recall will mean that square numbers are cracked and primes can easily be checked.</a:t>
                      </a:r>
                    </a:p>
                    <a:p>
                      <a:endParaRPr lang="en-GB" sz="1200" dirty="0">
                        <a:latin typeface="Century Gothic" panose="020B0502020202020204" pitchFamily="34" charset="0"/>
                      </a:endParaRPr>
                    </a:p>
                    <a:p>
                      <a:r>
                        <a:rPr lang="en-GB" sz="1200" b="1" dirty="0">
                          <a:latin typeface="Century Gothic" panose="020B0502020202020204" pitchFamily="34" charset="0"/>
                        </a:rPr>
                        <a:t>Websites: </a:t>
                      </a:r>
                    </a:p>
                    <a:p>
                      <a:pPr marL="171450" indent="-171450">
                        <a:buFont typeface="Arial" panose="020B0604020202020204" pitchFamily="34" charset="0"/>
                        <a:buChar char="•"/>
                      </a:pPr>
                      <a:r>
                        <a:rPr lang="en-GB" sz="1200" dirty="0">
                          <a:latin typeface="Century Gothic" panose="020B0502020202020204" pitchFamily="34" charset="0"/>
                        </a:rPr>
                        <a:t>Hit the Button ( </a:t>
                      </a:r>
                      <a:r>
                        <a:rPr lang="en-GB" sz="1200" dirty="0">
                          <a:latin typeface="Century Gothic" panose="020B0502020202020204" pitchFamily="34" charset="0"/>
                          <a:hlinkClick r:id="rId2"/>
                        </a:rPr>
                        <a:t>https://www.topmarks.co.uk/maths-games/hit-the-button</a:t>
                      </a:r>
                      <a:r>
                        <a:rPr lang="en-GB" sz="1200" dirty="0">
                          <a:latin typeface="Century Gothic" panose="020B0502020202020204" pitchFamily="34" charset="0"/>
                        </a:rPr>
                        <a:t> )</a:t>
                      </a:r>
                    </a:p>
                    <a:p>
                      <a:pPr marL="171450" indent="-171450">
                        <a:buFont typeface="Arial" panose="020B0604020202020204" pitchFamily="34" charset="0"/>
                        <a:buChar char="•"/>
                      </a:pPr>
                      <a:r>
                        <a:rPr lang="en-GB" sz="1200" dirty="0">
                          <a:latin typeface="Century Gothic" panose="020B0502020202020204" pitchFamily="34" charset="0"/>
                        </a:rPr>
                        <a:t>Prime Number Ninja Game (</a:t>
                      </a:r>
                      <a:r>
                        <a:rPr lang="en-GB" sz="1200" dirty="0">
                          <a:latin typeface="Century Gothic" panose="020B0502020202020204" pitchFamily="34" charset="0"/>
                          <a:hlinkClick r:id="rId3"/>
                        </a:rPr>
                        <a:t>Number Ninja - Prime Numbers • </a:t>
                      </a:r>
                      <a:r>
                        <a:rPr lang="en-GB" sz="1200" dirty="0" err="1">
                          <a:latin typeface="Century Gothic" panose="020B0502020202020204" pitchFamily="34" charset="0"/>
                          <a:hlinkClick r:id="rId3"/>
                        </a:rPr>
                        <a:t>ABCya</a:t>
                      </a:r>
                      <a:r>
                        <a:rPr lang="en-GB" sz="1200" dirty="0">
                          <a:latin typeface="Century Gothic" panose="020B0502020202020204" pitchFamily="34" charset="0"/>
                          <a:hlinkClick r:id="rId3"/>
                        </a:rPr>
                        <a:t>!</a:t>
                      </a:r>
                      <a:r>
                        <a:rPr lang="en-GB" sz="1200" dirty="0">
                          <a:latin typeface="Century Gothic" panose="020B0502020202020204" pitchFamily="34" charset="0"/>
                        </a:rPr>
                        <a:t> )</a:t>
                      </a:r>
                    </a:p>
                  </a:txBody>
                  <a:tcPr/>
                </a:tc>
                <a:extLst>
                  <a:ext uri="{0D108BD9-81ED-4DB2-BD59-A6C34878D82A}">
                    <a16:rowId xmlns:a16="http://schemas.microsoft.com/office/drawing/2014/main" val="4150304208"/>
                  </a:ext>
                </a:extLst>
              </a:tr>
              <a:tr h="1417320">
                <a:tc>
                  <a:txBody>
                    <a:bodyPr/>
                    <a:lstStyle/>
                    <a:p>
                      <a:r>
                        <a:rPr lang="en-GB" sz="1200" b="0" u="none" dirty="0">
                          <a:ln w="0"/>
                          <a:effectLst/>
                          <a:latin typeface="Century Gothic" panose="020B0502020202020204" pitchFamily="34" charset="0"/>
                        </a:rPr>
                        <a:t>Our knowledge of </a:t>
                      </a:r>
                    </a:p>
                    <a:p>
                      <a:r>
                        <a:rPr lang="en-GB" sz="1200" b="0" u="none" dirty="0">
                          <a:ln w="0"/>
                          <a:effectLst/>
                          <a:latin typeface="Century Gothic" panose="020B0502020202020204" pitchFamily="34" charset="0"/>
                        </a:rPr>
                        <a:t>factors is essential to </a:t>
                      </a:r>
                    </a:p>
                    <a:p>
                      <a:r>
                        <a:rPr lang="en-GB" sz="1200" b="0" u="none" dirty="0">
                          <a:ln w="0"/>
                          <a:effectLst/>
                          <a:latin typeface="Century Gothic" panose="020B0502020202020204" pitchFamily="34" charset="0"/>
                        </a:rPr>
                        <a:t>learning prime numbers</a:t>
                      </a:r>
                    </a:p>
                    <a:p>
                      <a:endParaRPr lang="en-GB" sz="1200" b="0" u="none" dirty="0">
                        <a:ln w="0"/>
                        <a:effectLst/>
                        <a:latin typeface="Century Gothic" panose="020B0502020202020204" pitchFamily="34" charset="0"/>
                      </a:endParaRPr>
                    </a:p>
                    <a:p>
                      <a:r>
                        <a:rPr lang="en-GB" sz="1200" b="0" u="none" dirty="0">
                          <a:ln w="0"/>
                          <a:effectLst/>
                          <a:latin typeface="Century Gothic" panose="020B0502020202020204" pitchFamily="34" charset="0"/>
                        </a:rPr>
                        <a:t>For example…</a:t>
                      </a:r>
                    </a:p>
                    <a:p>
                      <a:endParaRPr lang="en-GB" sz="1200" b="0" u="none" dirty="0">
                        <a:ln w="0"/>
                        <a:effectLst/>
                        <a:latin typeface="Century Gothic" panose="020B0502020202020204" pitchFamily="34" charset="0"/>
                      </a:endParaRPr>
                    </a:p>
                    <a:p>
                      <a:endParaRPr lang="en-GB" sz="1200" b="0" u="none" dirty="0">
                        <a:ln w="0"/>
                        <a:effectLst/>
                        <a:latin typeface="Century Gothic" panose="020B0502020202020204" pitchFamily="34" charset="0"/>
                      </a:endParaRPr>
                    </a:p>
                    <a:p>
                      <a:endParaRPr lang="en-GB" sz="1200" b="0" u="none" dirty="0">
                        <a:ln w="0"/>
                        <a:effectLst/>
                        <a:latin typeface="Century Gothic" panose="020B0502020202020204" pitchFamily="34" charset="0"/>
                      </a:endParaRPr>
                    </a:p>
                  </a:txBody>
                  <a:tcPr/>
                </a:tc>
                <a:tc vMerge="1">
                  <a:txBody>
                    <a:bodyPr/>
                    <a:lstStyle/>
                    <a:p>
                      <a:endParaRPr lang="en-GB"/>
                    </a:p>
                  </a:txBody>
                  <a:tcPr/>
                </a:tc>
                <a:extLst>
                  <a:ext uri="{0D108BD9-81ED-4DB2-BD59-A6C34878D82A}">
                    <a16:rowId xmlns:a16="http://schemas.microsoft.com/office/drawing/2014/main" val="3924731039"/>
                  </a:ext>
                </a:extLst>
              </a:tr>
            </a:tbl>
          </a:graphicData>
        </a:graphic>
      </p:graphicFrame>
      <p:pic>
        <p:nvPicPr>
          <p:cNvPr id="25" name="Picture 24">
            <a:extLst>
              <a:ext uri="{FF2B5EF4-FFF2-40B4-BE49-F238E27FC236}">
                <a16:creationId xmlns:a16="http://schemas.microsoft.com/office/drawing/2014/main" id="{0E8B7D44-F0D5-794B-F03B-AF44BA38A1B1}"/>
              </a:ext>
            </a:extLst>
          </p:cNvPr>
          <p:cNvPicPr>
            <a:picLocks noChangeAspect="1"/>
          </p:cNvPicPr>
          <p:nvPr/>
        </p:nvPicPr>
        <p:blipFill rotWithShape="1">
          <a:blip r:embed="rId4"/>
          <a:srcRect l="3616" r="3928"/>
          <a:stretch/>
        </p:blipFill>
        <p:spPr>
          <a:xfrm>
            <a:off x="8202415" y="127704"/>
            <a:ext cx="1441249" cy="1435147"/>
          </a:xfrm>
          <a:prstGeom prst="flowChartConnector">
            <a:avLst/>
          </a:prstGeom>
        </p:spPr>
      </p:pic>
      <p:pic>
        <p:nvPicPr>
          <p:cNvPr id="3" name="Picture 2">
            <a:extLst>
              <a:ext uri="{FF2B5EF4-FFF2-40B4-BE49-F238E27FC236}">
                <a16:creationId xmlns:a16="http://schemas.microsoft.com/office/drawing/2014/main" id="{100172F6-0C57-1DCF-F632-51D5A075DDEA}"/>
              </a:ext>
            </a:extLst>
          </p:cNvPr>
          <p:cNvPicPr>
            <a:picLocks noChangeAspect="1"/>
          </p:cNvPicPr>
          <p:nvPr/>
        </p:nvPicPr>
        <p:blipFill>
          <a:blip r:embed="rId5"/>
          <a:stretch>
            <a:fillRect/>
          </a:stretch>
        </p:blipFill>
        <p:spPr>
          <a:xfrm>
            <a:off x="481905" y="921162"/>
            <a:ext cx="2512597" cy="2507838"/>
          </a:xfrm>
          <a:prstGeom prst="rect">
            <a:avLst/>
          </a:prstGeom>
        </p:spPr>
      </p:pic>
      <p:sp>
        <p:nvSpPr>
          <p:cNvPr id="6" name="TextBox 5">
            <a:extLst>
              <a:ext uri="{FF2B5EF4-FFF2-40B4-BE49-F238E27FC236}">
                <a16:creationId xmlns:a16="http://schemas.microsoft.com/office/drawing/2014/main" id="{77DD0B8F-2DBA-624D-69A8-99D61F31F6EF}"/>
              </a:ext>
            </a:extLst>
          </p:cNvPr>
          <p:cNvSpPr txBox="1"/>
          <p:nvPr/>
        </p:nvSpPr>
        <p:spPr>
          <a:xfrm>
            <a:off x="2951203" y="1423777"/>
            <a:ext cx="2285913" cy="1754326"/>
          </a:xfrm>
          <a:prstGeom prst="rect">
            <a:avLst/>
          </a:prstGeom>
          <a:noFill/>
        </p:spPr>
        <p:txBody>
          <a:bodyPr wrap="square" rtlCol="0">
            <a:spAutoFit/>
          </a:bodyPr>
          <a:lstStyle/>
          <a:p>
            <a:r>
              <a:rPr lang="en-GB" sz="1200" dirty="0">
                <a:highlight>
                  <a:srgbClr val="FFFF00"/>
                </a:highlight>
                <a:latin typeface="Century Gothic" panose="020B0502020202020204" pitchFamily="34" charset="0"/>
              </a:rPr>
              <a:t>Prime Numbers </a:t>
            </a:r>
            <a:r>
              <a:rPr lang="en-GB" sz="1200" dirty="0">
                <a:latin typeface="Century Gothic" panose="020B0502020202020204" pitchFamily="34" charset="0"/>
              </a:rPr>
              <a:t>– Numbers that are only divisible by 1 and themselves</a:t>
            </a:r>
          </a:p>
          <a:p>
            <a:r>
              <a:rPr lang="en-GB" sz="1200" dirty="0">
                <a:latin typeface="Century Gothic" panose="020B0502020202020204" pitchFamily="34" charset="0"/>
              </a:rPr>
              <a:t>(e.g. 3 x 1 = 3)</a:t>
            </a:r>
          </a:p>
          <a:p>
            <a:endParaRPr lang="en-GB" sz="1200" dirty="0">
              <a:latin typeface="Century Gothic" panose="020B0502020202020204" pitchFamily="34" charset="0"/>
            </a:endParaRPr>
          </a:p>
          <a:p>
            <a:r>
              <a:rPr lang="en-GB" sz="1200" dirty="0">
                <a:solidFill>
                  <a:schemeClr val="bg1"/>
                </a:solidFill>
                <a:highlight>
                  <a:srgbClr val="000080"/>
                </a:highlight>
                <a:latin typeface="Century Gothic" panose="020B0502020202020204" pitchFamily="34" charset="0"/>
              </a:rPr>
              <a:t>Square Numbers </a:t>
            </a:r>
            <a:r>
              <a:rPr lang="en-GB" sz="1200" dirty="0">
                <a:latin typeface="Century Gothic" panose="020B0502020202020204" pitchFamily="34" charset="0"/>
              </a:rPr>
              <a:t>– The answer to a number multiplied by itself </a:t>
            </a:r>
          </a:p>
          <a:p>
            <a:r>
              <a:rPr lang="en-GB" sz="1200" dirty="0">
                <a:latin typeface="Century Gothic" panose="020B0502020202020204" pitchFamily="34" charset="0"/>
              </a:rPr>
              <a:t>(e.g. 6 x 6 = 36)</a:t>
            </a:r>
          </a:p>
        </p:txBody>
      </p:sp>
      <p:pic>
        <p:nvPicPr>
          <p:cNvPr id="10" name="Picture 9">
            <a:extLst>
              <a:ext uri="{FF2B5EF4-FFF2-40B4-BE49-F238E27FC236}">
                <a16:creationId xmlns:a16="http://schemas.microsoft.com/office/drawing/2014/main" id="{06F4DA7D-1779-CA4A-86EB-BAD3B249ED70}"/>
              </a:ext>
            </a:extLst>
          </p:cNvPr>
          <p:cNvPicPr>
            <a:picLocks noChangeAspect="1"/>
          </p:cNvPicPr>
          <p:nvPr/>
        </p:nvPicPr>
        <p:blipFill>
          <a:blip r:embed="rId6"/>
          <a:stretch>
            <a:fillRect/>
          </a:stretch>
        </p:blipFill>
        <p:spPr>
          <a:xfrm>
            <a:off x="2231241" y="5067136"/>
            <a:ext cx="2721759" cy="1465563"/>
          </a:xfrm>
          <a:prstGeom prst="rect">
            <a:avLst/>
          </a:prstGeom>
        </p:spPr>
      </p:pic>
    </p:spTree>
    <p:extLst>
      <p:ext uri="{BB962C8B-B14F-4D97-AF65-F5344CB8AC3E}">
        <p14:creationId xmlns:p14="http://schemas.microsoft.com/office/powerpoint/2010/main" val="395549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3AAE7F-D070-BF02-E4F4-A2956745967E}"/>
              </a:ext>
            </a:extLst>
          </p:cNvPr>
          <p:cNvSpPr txBox="1"/>
          <p:nvPr/>
        </p:nvSpPr>
        <p:spPr>
          <a:xfrm>
            <a:off x="394061" y="194157"/>
            <a:ext cx="791018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Century Gothic" panose="020B0502020202020204" pitchFamily="34" charset="0"/>
              </a:rPr>
              <a:t>Y6 KIRF: </a:t>
            </a:r>
            <a:r>
              <a:rPr lang="en-GB" sz="1800" dirty="0">
                <a:latin typeface="Century Gothic" panose="020B0502020202020204" pitchFamily="34" charset="0"/>
              </a:rPr>
              <a:t>I can convert between decimals, fractions and percentages.</a:t>
            </a:r>
            <a:endParaRPr lang="en-GB"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49A367AD-2D3E-039F-45A4-D9D098E0A37B}"/>
              </a:ext>
            </a:extLst>
          </p:cNvPr>
          <p:cNvGraphicFramePr>
            <a:graphicFrameLocks noGrp="1"/>
          </p:cNvGraphicFramePr>
          <p:nvPr/>
        </p:nvGraphicFramePr>
        <p:xfrm>
          <a:off x="394062" y="666124"/>
          <a:ext cx="9117876" cy="5996015"/>
        </p:xfrm>
        <a:graphic>
          <a:graphicData uri="http://schemas.openxmlformats.org/drawingml/2006/table">
            <a:tbl>
              <a:tblPr firstRow="1" bandRow="1">
                <a:tableStyleId>{5940675A-B579-460E-94D1-54222C63F5DA}</a:tableStyleId>
              </a:tblPr>
              <a:tblGrid>
                <a:gridCol w="3039292">
                  <a:extLst>
                    <a:ext uri="{9D8B030D-6E8A-4147-A177-3AD203B41FA5}">
                      <a16:colId xmlns:a16="http://schemas.microsoft.com/office/drawing/2014/main" val="1107062907"/>
                    </a:ext>
                  </a:extLst>
                </a:gridCol>
                <a:gridCol w="1392646">
                  <a:extLst>
                    <a:ext uri="{9D8B030D-6E8A-4147-A177-3AD203B41FA5}">
                      <a16:colId xmlns:a16="http://schemas.microsoft.com/office/drawing/2014/main" val="2513442419"/>
                    </a:ext>
                  </a:extLst>
                </a:gridCol>
                <a:gridCol w="1646646">
                  <a:extLst>
                    <a:ext uri="{9D8B030D-6E8A-4147-A177-3AD203B41FA5}">
                      <a16:colId xmlns:a16="http://schemas.microsoft.com/office/drawing/2014/main" val="910156798"/>
                    </a:ext>
                  </a:extLst>
                </a:gridCol>
                <a:gridCol w="3039292">
                  <a:extLst>
                    <a:ext uri="{9D8B030D-6E8A-4147-A177-3AD203B41FA5}">
                      <a16:colId xmlns:a16="http://schemas.microsoft.com/office/drawing/2014/main" val="1951764808"/>
                    </a:ext>
                  </a:extLst>
                </a:gridCol>
              </a:tblGrid>
              <a:tr h="326572">
                <a:tc gridSpan="4">
                  <a:txBody>
                    <a:bodyPr/>
                    <a:lstStyle/>
                    <a:p>
                      <a:pPr algn="ctr"/>
                      <a:r>
                        <a:rPr lang="en-GB" sz="1200" b="1" dirty="0">
                          <a:latin typeface="Century Gothic" panose="020B0502020202020204" pitchFamily="34" charset="0"/>
                        </a:rPr>
                        <a:t>What can this look like?</a:t>
                      </a:r>
                    </a:p>
                  </a:txBody>
                  <a:tcPr anchor="ctr">
                    <a:lnB w="12700" cap="flat" cmpd="sng" algn="ctr">
                      <a:no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287664349"/>
                  </a:ext>
                </a:extLst>
              </a:tr>
              <a:tr h="2194723">
                <a:tc>
                  <a:txBody>
                    <a:bodyPr/>
                    <a:lstStyle/>
                    <a:p>
                      <a:r>
                        <a:rPr lang="en-GB" sz="1200" b="1" dirty="0">
                          <a:latin typeface="Century Gothic" panose="020B0502020202020204" pitchFamily="34" charset="0"/>
                        </a:rPr>
                        <a:t>Concrete</a:t>
                      </a:r>
                    </a:p>
                    <a:p>
                      <a:endParaRPr lang="en-GB" sz="1200" dirty="0">
                        <a:latin typeface="Century Gothic" panose="020B0502020202020204" pitchFamily="34"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gridSpan="2">
                  <a:txBody>
                    <a:bodyPr/>
                    <a:lstStyle/>
                    <a:p>
                      <a:r>
                        <a:rPr lang="en-GB" sz="1200" b="1" dirty="0">
                          <a:latin typeface="Century Gothic" panose="020B0502020202020204" pitchFamily="34" charset="0"/>
                        </a:rPr>
                        <a:t>Pictorial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tc>
                  <a:txBody>
                    <a:bodyPr/>
                    <a:lstStyle/>
                    <a:p>
                      <a:r>
                        <a:rPr lang="en-GB" sz="1200" b="1" dirty="0">
                          <a:latin typeface="Century Gothic" panose="020B0502020202020204" pitchFamily="34" charset="0"/>
                        </a:rPr>
                        <a:t>Abstract</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3715993717"/>
                  </a:ext>
                </a:extLst>
              </a:tr>
              <a:tr h="901337">
                <a:tc gridSpan="2">
                  <a:txBody>
                    <a:bodyPr/>
                    <a:lstStyle/>
                    <a:p>
                      <a:r>
                        <a:rPr lang="en-GB" sz="1200" b="1" dirty="0">
                          <a:latin typeface="Century Gothic" panose="020B0502020202020204" pitchFamily="34" charset="0"/>
                        </a:rPr>
                        <a:t>Questions to ask at home </a:t>
                      </a:r>
                    </a:p>
                    <a:p>
                      <a:r>
                        <a:rPr lang="en-GB" sz="1200" dirty="0">
                          <a:latin typeface="Century Gothic" panose="020B0502020202020204" pitchFamily="34" charset="0"/>
                        </a:rPr>
                        <a:t>What is 15% as a fraction and decimal?</a:t>
                      </a:r>
                    </a:p>
                    <a:p>
                      <a:r>
                        <a:rPr lang="en-GB" sz="1200" dirty="0">
                          <a:latin typeface="Century Gothic" panose="020B0502020202020204" pitchFamily="34" charset="0"/>
                        </a:rPr>
                        <a:t>Which is closer to 100%, 45 or 0.5? How do you know? </a:t>
                      </a:r>
                    </a:p>
                    <a:p>
                      <a:r>
                        <a:rPr lang="en-GB" sz="1200" dirty="0">
                          <a:latin typeface="Century Gothic" panose="020B0502020202020204" pitchFamily="34" charset="0"/>
                        </a:rPr>
                        <a:t>Complete the sentence - to convert a decimal to a percentage you …</a:t>
                      </a:r>
                    </a:p>
                  </a:txBody>
                  <a:tcPr/>
                </a:tc>
                <a:tc hMerge="1">
                  <a:txBody>
                    <a:bodyPr/>
                    <a:lstStyle/>
                    <a:p>
                      <a:endParaRPr lang="en-GB"/>
                    </a:p>
                  </a:txBody>
                  <a:tcPr/>
                </a:tc>
                <a:tc rowSpan="2" gridSpan="2">
                  <a:txBody>
                    <a:bodyPr/>
                    <a:lstStyle/>
                    <a:p>
                      <a:r>
                        <a:rPr lang="en-GB" sz="1200" b="1" dirty="0">
                          <a:latin typeface="Century Gothic" panose="020B0502020202020204" pitchFamily="34" charset="0"/>
                        </a:rPr>
                        <a:t>Things to try</a:t>
                      </a:r>
                      <a:endParaRPr lang="en-GB" sz="1200" dirty="0">
                        <a:latin typeface="Century Gothic" panose="020B0502020202020204" pitchFamily="34" charset="0"/>
                      </a:endParaRPr>
                    </a:p>
                    <a:p>
                      <a:pPr marL="171450" indent="-171450">
                        <a:buFont typeface="Arial" panose="020B0604020202020204" pitchFamily="34" charset="0"/>
                        <a:buChar char="•"/>
                      </a:pPr>
                      <a:r>
                        <a:rPr lang="en-GB" sz="1200" dirty="0">
                          <a:latin typeface="Century Gothic" panose="020B0502020202020204" pitchFamily="34" charset="0"/>
                        </a:rPr>
                        <a:t>Dominos - write the fraction, decimal and percentage the domino is showing</a:t>
                      </a:r>
                    </a:p>
                    <a:p>
                      <a:pPr marL="171450" indent="-171450">
                        <a:buFont typeface="Arial" panose="020B0604020202020204" pitchFamily="34" charset="0"/>
                        <a:buChar char="•"/>
                      </a:pPr>
                      <a:r>
                        <a:rPr lang="en-GB" sz="1200" dirty="0">
                          <a:latin typeface="Century Gothic" panose="020B0502020202020204" pitchFamily="34" charset="0"/>
                        </a:rPr>
                        <a:t>Pairs game- make your own fraction, decimal, percentage card matching game</a:t>
                      </a:r>
                    </a:p>
                    <a:p>
                      <a:pPr marL="171450" indent="-171450">
                        <a:buFont typeface="Arial" panose="020B0604020202020204" pitchFamily="34" charset="0"/>
                        <a:buChar char="•"/>
                      </a:pPr>
                      <a:r>
                        <a:rPr lang="en-GB" sz="1200" dirty="0">
                          <a:latin typeface="Century Gothic" panose="020B0502020202020204" pitchFamily="34" charset="0"/>
                        </a:rPr>
                        <a:t>FDP Poster - create a poster which explains how to convert between fractions, decimals and percentages</a:t>
                      </a:r>
                    </a:p>
                    <a:p>
                      <a:pPr marL="171450" indent="-171450">
                        <a:buFont typeface="Arial" panose="020B0604020202020204" pitchFamily="34" charset="0"/>
                        <a:buChar char="•"/>
                      </a:pPr>
                      <a:r>
                        <a:rPr lang="en-GB" sz="1200" dirty="0">
                          <a:latin typeface="Century Gothic" panose="020B0502020202020204" pitchFamily="34" charset="0"/>
                        </a:rPr>
                        <a:t>Let’s go shopping - look out for percentages when out shopping. What is 25% as a decimal? </a:t>
                      </a:r>
                    </a:p>
                    <a:p>
                      <a:endParaRPr lang="en-GB" sz="1200" b="1" dirty="0">
                        <a:latin typeface="Century Gothic" panose="020B0502020202020204" pitchFamily="34" charset="0"/>
                      </a:endParaRPr>
                    </a:p>
                    <a:p>
                      <a:r>
                        <a:rPr lang="en-GB" sz="1200" b="1" dirty="0">
                          <a:latin typeface="Century Gothic" panose="020B0502020202020204" pitchFamily="34" charset="0"/>
                        </a:rPr>
                        <a:t>Websites: </a:t>
                      </a:r>
                    </a:p>
                    <a:p>
                      <a:pPr marL="171450" indent="-171450">
                        <a:buFont typeface="Arial" panose="020B0604020202020204" pitchFamily="34" charset="0"/>
                        <a:buChar char="•"/>
                      </a:pPr>
                      <a:r>
                        <a:rPr lang="fr-FR" sz="1200" dirty="0">
                          <a:latin typeface="Century Gothic" panose="020B0502020202020204" pitchFamily="34" charset="0"/>
                          <a:hlinkClick r:id="rId2"/>
                        </a:rPr>
                        <a:t>https://www.mathplayground.com/percent04.html</a:t>
                      </a:r>
                      <a:endParaRPr lang="fr-FR" sz="1200" dirty="0">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Century Gothic" panose="020B0502020202020204" pitchFamily="34" charset="0"/>
                        </a:rPr>
                        <a:t>https://mathsframe.co.uk/en/resources/resource/120/match_fractions_decimals_and_per centages#.UCdcd2MsCEY</a:t>
                      </a:r>
                    </a:p>
                  </a:txBody>
                  <a:tcPr/>
                </a:tc>
                <a:tc rowSpan="2" hMerge="1">
                  <a:txBody>
                    <a:bodyPr/>
                    <a:lstStyle/>
                    <a:p>
                      <a:endParaRPr lang="en-GB"/>
                    </a:p>
                  </a:txBody>
                  <a:tcPr/>
                </a:tc>
                <a:extLst>
                  <a:ext uri="{0D108BD9-81ED-4DB2-BD59-A6C34878D82A}">
                    <a16:rowId xmlns:a16="http://schemas.microsoft.com/office/drawing/2014/main" val="4150304208"/>
                  </a:ext>
                </a:extLst>
              </a:tr>
              <a:tr h="1441241">
                <a:tc gridSpan="2">
                  <a:txBody>
                    <a:bodyPr/>
                    <a:lstStyle/>
                    <a:p>
                      <a:r>
                        <a:rPr lang="en-GB" sz="1200" b="1" dirty="0">
                          <a:latin typeface="Century Gothic" panose="020B0502020202020204" pitchFamily="34" charset="0"/>
                        </a:rPr>
                        <a:t>Key vocabulary</a:t>
                      </a:r>
                      <a:endParaRPr lang="en-GB" sz="1200" b="1" dirty="0">
                        <a:effectLst/>
                        <a:latin typeface="Century Gothic" panose="020B0502020202020204" pitchFamily="34" charset="0"/>
                      </a:endParaRPr>
                    </a:p>
                    <a:p>
                      <a:r>
                        <a:rPr lang="en-US" sz="1200" b="1" u="sng" dirty="0">
                          <a:ln w="0"/>
                          <a:effectLst/>
                          <a:latin typeface="Century Gothic" panose="020B0502020202020204" pitchFamily="34" charset="0"/>
                        </a:rPr>
                        <a:t>Convert</a:t>
                      </a:r>
                      <a:r>
                        <a:rPr lang="en-US" sz="1200" dirty="0">
                          <a:ln w="0"/>
                          <a:effectLst/>
                          <a:latin typeface="Century Gothic" panose="020B0502020202020204" pitchFamily="34" charset="0"/>
                        </a:rPr>
                        <a:t> – To change the expression without changing the size or amount</a:t>
                      </a:r>
                    </a:p>
                    <a:p>
                      <a:r>
                        <a:rPr lang="en-US" sz="1200" b="1" u="sng" dirty="0">
                          <a:ln w="0"/>
                          <a:effectLst/>
                          <a:latin typeface="Century Gothic" panose="020B0502020202020204" pitchFamily="34" charset="0"/>
                        </a:rPr>
                        <a:t>Decimal number</a:t>
                      </a:r>
                      <a:r>
                        <a:rPr lang="en-US" sz="1200" dirty="0">
                          <a:ln w="0"/>
                          <a:effectLst/>
                          <a:latin typeface="Century Gothic" panose="020B0502020202020204" pitchFamily="34" charset="0"/>
                        </a:rPr>
                        <a:t> – </a:t>
                      </a:r>
                      <a:r>
                        <a:rPr lang="en-GB" sz="1200" dirty="0">
                          <a:ln w="0"/>
                          <a:effectLst/>
                          <a:latin typeface="Century Gothic" panose="020B0502020202020204" pitchFamily="34" charset="0"/>
                        </a:rPr>
                        <a:t>A decimal is a way of writing a number that is not whole, and are used to represent a whole number plus a fraction of a whole number</a:t>
                      </a:r>
                    </a:p>
                    <a:p>
                      <a:r>
                        <a:rPr lang="en-GB" sz="1200" dirty="0">
                          <a:ln w="0"/>
                          <a:solidFill>
                            <a:srgbClr val="FF0000"/>
                          </a:solidFill>
                          <a:effectLst/>
                          <a:latin typeface="Century Gothic" panose="020B0502020202020204" pitchFamily="34" charset="0"/>
                        </a:rPr>
                        <a:t>e.g., 4.2 means 4 and 2 tenths.</a:t>
                      </a:r>
                    </a:p>
                    <a:p>
                      <a:r>
                        <a:rPr lang="en-GB" sz="1200" dirty="0">
                          <a:ln w="0"/>
                          <a:solidFill>
                            <a:srgbClr val="FF0000"/>
                          </a:solidFill>
                          <a:effectLst/>
                          <a:latin typeface="Century Gothic" panose="020B0502020202020204" pitchFamily="34" charset="0"/>
                        </a:rPr>
                        <a:t>4.20 means 4 and 2 tenths and 0 one-hundredths. The last zero does not need to be there.</a:t>
                      </a:r>
                    </a:p>
                    <a:p>
                      <a:r>
                        <a:rPr lang="en-GB" sz="1200" dirty="0">
                          <a:ln w="0"/>
                          <a:solidFill>
                            <a:srgbClr val="FF0000"/>
                          </a:solidFill>
                          <a:effectLst/>
                          <a:latin typeface="Century Gothic" panose="020B0502020202020204" pitchFamily="34" charset="0"/>
                        </a:rPr>
                        <a:t>4.02 means 4 and 0 tenths and 2 one-hundredths.</a:t>
                      </a:r>
                    </a:p>
                    <a:p>
                      <a:r>
                        <a:rPr lang="en-US" sz="1200" b="1" u="sng" dirty="0">
                          <a:ln w="0"/>
                          <a:effectLst/>
                          <a:latin typeface="Century Gothic" panose="020B0502020202020204" pitchFamily="34" charset="0"/>
                        </a:rPr>
                        <a:t>Fraction </a:t>
                      </a:r>
                      <a:r>
                        <a:rPr lang="en-US" sz="1200" dirty="0">
                          <a:ln w="0"/>
                          <a:effectLst/>
                          <a:latin typeface="Century Gothic" panose="020B0502020202020204" pitchFamily="34" charset="0"/>
                        </a:rPr>
                        <a:t>– A fraction represents the equal parts of the whole</a:t>
                      </a:r>
                    </a:p>
                    <a:p>
                      <a:r>
                        <a:rPr lang="en-US" sz="1200" b="1" u="sng" dirty="0">
                          <a:ln w="0"/>
                          <a:solidFill>
                            <a:schemeClr val="tx1"/>
                          </a:solidFill>
                          <a:effectLst/>
                          <a:latin typeface="Century Gothic" panose="020B0502020202020204" pitchFamily="34" charset="0"/>
                        </a:rPr>
                        <a:t>Per cent </a:t>
                      </a:r>
                      <a:r>
                        <a:rPr lang="en-US" sz="1200" dirty="0">
                          <a:ln w="0"/>
                          <a:solidFill>
                            <a:schemeClr val="tx1"/>
                          </a:solidFill>
                          <a:effectLst/>
                          <a:latin typeface="Century Gothic" panose="020B0502020202020204" pitchFamily="34" charset="0"/>
                        </a:rPr>
                        <a:t>– Parts per 100. It shows the ratio ‘out of 100’</a:t>
                      </a:r>
                    </a:p>
                  </a:txBody>
                  <a:tcPr/>
                </a:tc>
                <a:tc h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62305032"/>
                  </a:ext>
                </a:extLst>
              </a:tr>
            </a:tbl>
          </a:graphicData>
        </a:graphic>
      </p:graphicFrame>
      <p:pic>
        <p:nvPicPr>
          <p:cNvPr id="25" name="Picture 24">
            <a:extLst>
              <a:ext uri="{FF2B5EF4-FFF2-40B4-BE49-F238E27FC236}">
                <a16:creationId xmlns:a16="http://schemas.microsoft.com/office/drawing/2014/main" id="{0E8B7D44-F0D5-794B-F03B-AF44BA38A1B1}"/>
              </a:ext>
            </a:extLst>
          </p:cNvPr>
          <p:cNvPicPr>
            <a:picLocks noChangeAspect="1"/>
          </p:cNvPicPr>
          <p:nvPr/>
        </p:nvPicPr>
        <p:blipFill rotWithShape="1">
          <a:blip r:embed="rId3"/>
          <a:srcRect l="3616" r="3928"/>
          <a:stretch/>
        </p:blipFill>
        <p:spPr>
          <a:xfrm>
            <a:off x="8202415" y="127704"/>
            <a:ext cx="1441249" cy="1435147"/>
          </a:xfrm>
          <a:prstGeom prst="flowChartConnector">
            <a:avLst/>
          </a:prstGeom>
        </p:spPr>
      </p:pic>
      <p:pic>
        <p:nvPicPr>
          <p:cNvPr id="3" name="Picture 2">
            <a:extLst>
              <a:ext uri="{FF2B5EF4-FFF2-40B4-BE49-F238E27FC236}">
                <a16:creationId xmlns:a16="http://schemas.microsoft.com/office/drawing/2014/main" id="{A424CCD5-B9FB-AE98-B500-2BC38037561A}"/>
              </a:ext>
            </a:extLst>
          </p:cNvPr>
          <p:cNvPicPr>
            <a:picLocks noChangeAspect="1"/>
          </p:cNvPicPr>
          <p:nvPr/>
        </p:nvPicPr>
        <p:blipFill>
          <a:blip r:embed="rId4"/>
          <a:stretch>
            <a:fillRect/>
          </a:stretch>
        </p:blipFill>
        <p:spPr>
          <a:xfrm>
            <a:off x="474448" y="1269063"/>
            <a:ext cx="2459090" cy="1794471"/>
          </a:xfrm>
          <a:prstGeom prst="rect">
            <a:avLst/>
          </a:prstGeom>
        </p:spPr>
      </p:pic>
      <p:pic>
        <p:nvPicPr>
          <p:cNvPr id="8" name="Picture 7">
            <a:extLst>
              <a:ext uri="{FF2B5EF4-FFF2-40B4-BE49-F238E27FC236}">
                <a16:creationId xmlns:a16="http://schemas.microsoft.com/office/drawing/2014/main" id="{2ABF16A4-634E-1556-2840-57CAF56986AC}"/>
              </a:ext>
            </a:extLst>
          </p:cNvPr>
          <p:cNvPicPr>
            <a:picLocks noChangeAspect="1"/>
          </p:cNvPicPr>
          <p:nvPr/>
        </p:nvPicPr>
        <p:blipFill>
          <a:blip r:embed="rId5"/>
          <a:stretch>
            <a:fillRect/>
          </a:stretch>
        </p:blipFill>
        <p:spPr>
          <a:xfrm>
            <a:off x="3361688" y="1370948"/>
            <a:ext cx="2946794" cy="1530329"/>
          </a:xfrm>
          <a:prstGeom prst="rect">
            <a:avLst/>
          </a:prstGeom>
        </p:spPr>
      </p:pic>
      <p:pic>
        <p:nvPicPr>
          <p:cNvPr id="12" name="Picture 11">
            <a:extLst>
              <a:ext uri="{FF2B5EF4-FFF2-40B4-BE49-F238E27FC236}">
                <a16:creationId xmlns:a16="http://schemas.microsoft.com/office/drawing/2014/main" id="{C7E87253-8460-9166-6919-D5C5B2B1D6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74284" y="1214534"/>
            <a:ext cx="2478957" cy="1722363"/>
          </a:xfrm>
          <a:prstGeom prst="rect">
            <a:avLst/>
          </a:prstGeom>
        </p:spPr>
      </p:pic>
      <p:pic>
        <p:nvPicPr>
          <p:cNvPr id="24" name="Picture 23">
            <a:extLst>
              <a:ext uri="{FF2B5EF4-FFF2-40B4-BE49-F238E27FC236}">
                <a16:creationId xmlns:a16="http://schemas.microsoft.com/office/drawing/2014/main" id="{436EC414-D05E-5005-2332-81890C9B3ADE}"/>
              </a:ext>
            </a:extLst>
          </p:cNvPr>
          <p:cNvPicPr>
            <a:picLocks noChangeAspect="1"/>
          </p:cNvPicPr>
          <p:nvPr/>
        </p:nvPicPr>
        <p:blipFill>
          <a:blip r:embed="rId7"/>
          <a:stretch>
            <a:fillRect/>
          </a:stretch>
        </p:blipFill>
        <p:spPr>
          <a:xfrm>
            <a:off x="8679496" y="1594617"/>
            <a:ext cx="697678" cy="1577527"/>
          </a:xfrm>
          <a:prstGeom prst="rect">
            <a:avLst/>
          </a:prstGeom>
        </p:spPr>
      </p:pic>
    </p:spTree>
    <p:extLst>
      <p:ext uri="{BB962C8B-B14F-4D97-AF65-F5344CB8AC3E}">
        <p14:creationId xmlns:p14="http://schemas.microsoft.com/office/powerpoint/2010/main" val="140319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953777-F82E-7170-1A84-B1EE9E5A0D54}"/>
              </a:ext>
            </a:extLst>
          </p:cNvPr>
          <p:cNvPicPr>
            <a:picLocks noChangeAspect="1"/>
          </p:cNvPicPr>
          <p:nvPr/>
        </p:nvPicPr>
        <p:blipFill>
          <a:blip r:embed="rId2"/>
          <a:stretch>
            <a:fillRect/>
          </a:stretch>
        </p:blipFill>
        <p:spPr>
          <a:xfrm>
            <a:off x="4491609" y="811899"/>
            <a:ext cx="4884843" cy="5639289"/>
          </a:xfrm>
          <a:prstGeom prst="rect">
            <a:avLst/>
          </a:prstGeom>
          <a:ln w="38100">
            <a:solidFill>
              <a:schemeClr val="accent1"/>
            </a:solidFill>
            <a:prstDash val="sysDash"/>
          </a:ln>
        </p:spPr>
      </p:pic>
      <p:sp>
        <p:nvSpPr>
          <p:cNvPr id="10" name="TextBox 9">
            <a:extLst>
              <a:ext uri="{FF2B5EF4-FFF2-40B4-BE49-F238E27FC236}">
                <a16:creationId xmlns:a16="http://schemas.microsoft.com/office/drawing/2014/main" id="{0171ED5C-E579-78D3-F98E-F4243BD50291}"/>
              </a:ext>
            </a:extLst>
          </p:cNvPr>
          <p:cNvSpPr txBox="1"/>
          <p:nvPr/>
        </p:nvSpPr>
        <p:spPr>
          <a:xfrm>
            <a:off x="117052" y="287488"/>
            <a:ext cx="4148509" cy="6324808"/>
          </a:xfrm>
          <a:prstGeom prst="rect">
            <a:avLst/>
          </a:prstGeom>
          <a:noFill/>
        </p:spPr>
        <p:txBody>
          <a:bodyPr wrap="square">
            <a:spAutoFit/>
          </a:bodyPr>
          <a:lstStyle/>
          <a:p>
            <a:r>
              <a:rPr lang="en-GB" sz="1500" b="1" dirty="0">
                <a:latin typeface="Century Gothic" panose="020B0502020202020204" pitchFamily="34" charset="0"/>
              </a:rPr>
              <a:t>Spellings</a:t>
            </a:r>
          </a:p>
          <a:p>
            <a:r>
              <a:rPr lang="en-GB" sz="1500" i="1" dirty="0">
                <a:latin typeface="Arial" panose="020B0604020202020204" pitchFamily="34" charset="0"/>
                <a:cs typeface="Arial" panose="020B0604020202020204" pitchFamily="34" charset="0"/>
              </a:rPr>
              <a:t>(keep practising the Year 3&amp;4 ones if you need to) </a:t>
            </a:r>
          </a:p>
          <a:p>
            <a:endParaRPr lang="en-GB" sz="1500"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Each week, we are going to focus on words that fit the spelling patterns we’re doing in class, any ones we are repeatedly getting incorrect in our writing, and spellings from the statutory spelling list. </a:t>
            </a:r>
          </a:p>
          <a:p>
            <a:endParaRPr lang="en-GB" sz="1500"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The best way to learn them is to focus on </a:t>
            </a:r>
            <a:r>
              <a:rPr lang="en-GB" sz="1500" dirty="0" smtClean="0">
                <a:latin typeface="Arial" panose="020B0604020202020204" pitchFamily="34" charset="0"/>
                <a:cs typeface="Arial" panose="020B0604020202020204" pitchFamily="34" charset="0"/>
              </a:rPr>
              <a:t>around five </a:t>
            </a:r>
            <a:r>
              <a:rPr lang="en-GB" sz="1500" dirty="0">
                <a:latin typeface="Arial" panose="020B0604020202020204" pitchFamily="34" charset="0"/>
                <a:cs typeface="Arial" panose="020B0604020202020204" pitchFamily="34" charset="0"/>
              </a:rPr>
              <a:t>spellings and practise those, then when you have got those add in a couple more. When you have got those as well, stop doing the original five and add in a couple more and keep going like that. But, every week or so test yourself on the previous ones – can you still remember them? If you can, carry on; if not just pop them back in again</a:t>
            </a:r>
            <a:r>
              <a:rPr lang="en-GB" sz="1500" dirty="0" smtClean="0">
                <a:latin typeface="Arial" panose="020B0604020202020204" pitchFamily="34" charset="0"/>
                <a:cs typeface="Arial" panose="020B0604020202020204" pitchFamily="34" charset="0"/>
              </a:rPr>
              <a:t>.</a:t>
            </a:r>
          </a:p>
          <a:p>
            <a:endParaRPr lang="en-GB" sz="1500"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We will test them in school, not to get a score, but just to help us find out which ones we’ve got (we’ll pink those </a:t>
            </a:r>
            <a:r>
              <a:rPr lang="en-GB" sz="1500" dirty="0" smtClean="0">
                <a:latin typeface="Arial" panose="020B0604020202020204" pitchFamily="34" charset="0"/>
                <a:cs typeface="Arial" panose="020B0604020202020204" pitchFamily="34" charset="0"/>
              </a:rPr>
              <a:t>in your home learning book) </a:t>
            </a:r>
            <a:r>
              <a:rPr lang="en-GB" sz="1500" dirty="0">
                <a:latin typeface="Arial" panose="020B0604020202020204" pitchFamily="34" charset="0"/>
                <a:cs typeface="Arial" panose="020B0604020202020204" pitchFamily="34" charset="0"/>
              </a:rPr>
              <a:t>and which ones we need to </a:t>
            </a:r>
            <a:r>
              <a:rPr lang="en-GB" sz="1500" dirty="0" smtClean="0">
                <a:latin typeface="Arial" panose="020B0604020202020204" pitchFamily="34" charset="0"/>
                <a:cs typeface="Arial" panose="020B0604020202020204" pitchFamily="34" charset="0"/>
              </a:rPr>
              <a:t>keep. Aim to get through the full list over the Autumn and Spring term and then spend the summer term consolidating. </a:t>
            </a:r>
            <a:endParaRPr lang="en-GB"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27DE322-F444-FFB7-CB13-12186F0D52FF}"/>
              </a:ext>
            </a:extLst>
          </p:cNvPr>
          <p:cNvSpPr txBox="1"/>
          <p:nvPr/>
        </p:nvSpPr>
        <p:spPr>
          <a:xfrm>
            <a:off x="4420994" y="287488"/>
            <a:ext cx="4955458" cy="369332"/>
          </a:xfrm>
          <a:prstGeom prst="rect">
            <a:avLst/>
          </a:prstGeom>
          <a:noFill/>
        </p:spPr>
        <p:txBody>
          <a:bodyPr wrap="square">
            <a:spAutoFit/>
          </a:bodyPr>
          <a:lstStyle/>
          <a:p>
            <a:r>
              <a:rPr lang="en-GB" dirty="0">
                <a:solidFill>
                  <a:schemeClr val="tx2"/>
                </a:solidFill>
                <a:latin typeface="Century Gothic" panose="020B0502020202020204" pitchFamily="34" charset="0"/>
              </a:rPr>
              <a:t>Spelling word list for Year 5 and Year </a:t>
            </a:r>
            <a:r>
              <a:rPr lang="en-GB" dirty="0" smtClean="0">
                <a:solidFill>
                  <a:schemeClr val="tx2"/>
                </a:solidFill>
                <a:latin typeface="Century Gothic" panose="020B0502020202020204" pitchFamily="34" charset="0"/>
              </a:rPr>
              <a:t>6</a:t>
            </a:r>
          </a:p>
        </p:txBody>
      </p:sp>
    </p:spTree>
    <p:extLst>
      <p:ext uri="{BB962C8B-B14F-4D97-AF65-F5344CB8AC3E}">
        <p14:creationId xmlns:p14="http://schemas.microsoft.com/office/powerpoint/2010/main" val="1291297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1301</Words>
  <Application>Microsoft Office PowerPoint</Application>
  <PresentationFormat>A4 Paper (210x297 mm)</PresentationFormat>
  <Paragraphs>138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Gaywood</dc:creator>
  <cp:lastModifiedBy>James Williamson</cp:lastModifiedBy>
  <cp:revision>7</cp:revision>
  <dcterms:created xsi:type="dcterms:W3CDTF">2024-09-24T18:09:52Z</dcterms:created>
  <dcterms:modified xsi:type="dcterms:W3CDTF">2025-09-29T11:58:21Z</dcterms:modified>
</cp:coreProperties>
</file>