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95" r:id="rId3"/>
    <p:sldId id="303" r:id="rId4"/>
    <p:sldId id="296" r:id="rId5"/>
    <p:sldId id="297" r:id="rId6"/>
    <p:sldId id="298" r:id="rId7"/>
    <p:sldId id="302" r:id="rId8"/>
    <p:sldId id="299" r:id="rId9"/>
    <p:sldId id="294" r:id="rId10"/>
    <p:sldId id="300" r:id="rId11"/>
    <p:sldId id="2568" r:id="rId12"/>
    <p:sldId id="2569" r:id="rId13"/>
    <p:sldId id="2571" r:id="rId14"/>
    <p:sldId id="3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3EE53-1BC8-4361-9C61-38535D08FDBD}"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2B35CC40-6557-453C-A7A9-BD47384F81F8}">
      <dgm:prSet/>
      <dgm:spPr/>
      <dgm:t>
        <a:bodyPr/>
        <a:lstStyle/>
        <a:p>
          <a:pPr>
            <a:lnSpc>
              <a:spcPct val="100000"/>
            </a:lnSpc>
            <a:defRPr b="1"/>
          </a:pPr>
          <a:r>
            <a:rPr lang="en-US"/>
            <a:t>Pocket Money Guidelines</a:t>
          </a:r>
        </a:p>
      </dgm:t>
    </dgm:pt>
    <dgm:pt modelId="{A5798E06-2C35-41C6-9E10-7D17B9EE1B74}" type="parTrans" cxnId="{96F0BD16-F421-41E4-901C-CA575E32FB42}">
      <dgm:prSet/>
      <dgm:spPr/>
      <dgm:t>
        <a:bodyPr/>
        <a:lstStyle/>
        <a:p>
          <a:endParaRPr lang="en-US"/>
        </a:p>
      </dgm:t>
    </dgm:pt>
    <dgm:pt modelId="{5411D5DB-A79C-4BDC-B1F9-DEE3E1426DAF}" type="sibTrans" cxnId="{96F0BD16-F421-41E4-901C-CA575E32FB42}">
      <dgm:prSet/>
      <dgm:spPr/>
      <dgm:t>
        <a:bodyPr/>
        <a:lstStyle/>
        <a:p>
          <a:pPr>
            <a:lnSpc>
              <a:spcPct val="100000"/>
            </a:lnSpc>
            <a:defRPr b="1"/>
          </a:pPr>
          <a:endParaRPr lang="en-US"/>
        </a:p>
      </dgm:t>
    </dgm:pt>
    <dgm:pt modelId="{4F3B8463-F351-43E2-B522-967C8FEE9570}">
      <dgm:prSet/>
      <dgm:spPr/>
      <dgm:t>
        <a:bodyPr/>
        <a:lstStyle/>
        <a:p>
          <a:pPr>
            <a:lnSpc>
              <a:spcPct val="100000"/>
            </a:lnSpc>
          </a:pPr>
          <a:r>
            <a:rPr lang="en-US"/>
            <a:t>Pupils can bring up to £10 in £1 coins for souvenirs, handed to staff for safekeeping and controlled distribution.</a:t>
          </a:r>
        </a:p>
      </dgm:t>
    </dgm:pt>
    <dgm:pt modelId="{1BA1F331-B777-4BC0-AE7B-BBAF05C7B873}" type="parTrans" cxnId="{CD390E26-240E-4D85-8195-3AB049E6A127}">
      <dgm:prSet/>
      <dgm:spPr/>
      <dgm:t>
        <a:bodyPr/>
        <a:lstStyle/>
        <a:p>
          <a:endParaRPr lang="en-US"/>
        </a:p>
      </dgm:t>
    </dgm:pt>
    <dgm:pt modelId="{D000DAC2-EAED-42B9-9944-CCD0641BCAB3}" type="sibTrans" cxnId="{CD390E26-240E-4D85-8195-3AB049E6A127}">
      <dgm:prSet/>
      <dgm:spPr/>
      <dgm:t>
        <a:bodyPr/>
        <a:lstStyle/>
        <a:p>
          <a:endParaRPr lang="en-US"/>
        </a:p>
      </dgm:t>
    </dgm:pt>
    <dgm:pt modelId="{DABBE26E-B700-4B14-A033-8EF830DAFAEF}">
      <dgm:prSet/>
      <dgm:spPr/>
      <dgm:t>
        <a:bodyPr/>
        <a:lstStyle/>
        <a:p>
          <a:pPr>
            <a:lnSpc>
              <a:spcPct val="100000"/>
            </a:lnSpc>
            <a:defRPr b="1"/>
          </a:pPr>
          <a:r>
            <a:rPr lang="en-US"/>
            <a:t>Restrictions on Personal Devices</a:t>
          </a:r>
        </a:p>
      </dgm:t>
    </dgm:pt>
    <dgm:pt modelId="{B4304513-8D95-4FBC-B8D0-61E3FE20A02E}" type="parTrans" cxnId="{C7F5CBEA-6426-431A-BEA7-E0F791C48AF9}">
      <dgm:prSet/>
      <dgm:spPr/>
      <dgm:t>
        <a:bodyPr/>
        <a:lstStyle/>
        <a:p>
          <a:endParaRPr lang="en-US"/>
        </a:p>
      </dgm:t>
    </dgm:pt>
    <dgm:pt modelId="{CC33068D-9692-4B15-B7D4-995771031FAD}" type="sibTrans" cxnId="{C7F5CBEA-6426-431A-BEA7-E0F791C48AF9}">
      <dgm:prSet/>
      <dgm:spPr/>
      <dgm:t>
        <a:bodyPr/>
        <a:lstStyle/>
        <a:p>
          <a:pPr>
            <a:lnSpc>
              <a:spcPct val="100000"/>
            </a:lnSpc>
            <a:defRPr b="1"/>
          </a:pPr>
          <a:endParaRPr lang="en-US"/>
        </a:p>
      </dgm:t>
    </dgm:pt>
    <dgm:pt modelId="{EB0E93FB-5F78-4233-90D0-B455D30297DF}">
      <dgm:prSet/>
      <dgm:spPr/>
      <dgm:t>
        <a:bodyPr/>
        <a:lstStyle/>
        <a:p>
          <a:pPr>
            <a:lnSpc>
              <a:spcPct val="100000"/>
            </a:lnSpc>
          </a:pPr>
          <a:r>
            <a:rPr lang="en-US"/>
            <a:t>Mobile phones and smart watches are prohibited to reduce risk of loss or damage during the visit.</a:t>
          </a:r>
        </a:p>
      </dgm:t>
    </dgm:pt>
    <dgm:pt modelId="{191860FA-AB02-40DA-BE6E-544082346B67}" type="parTrans" cxnId="{AF9D1559-8793-467E-A49D-3AB07490EB4A}">
      <dgm:prSet/>
      <dgm:spPr/>
      <dgm:t>
        <a:bodyPr/>
        <a:lstStyle/>
        <a:p>
          <a:endParaRPr lang="en-US"/>
        </a:p>
      </dgm:t>
    </dgm:pt>
    <dgm:pt modelId="{ED44CDC8-09F9-4F01-AD59-53D82A3801AE}" type="sibTrans" cxnId="{AF9D1559-8793-467E-A49D-3AB07490EB4A}">
      <dgm:prSet/>
      <dgm:spPr/>
      <dgm:t>
        <a:bodyPr/>
        <a:lstStyle/>
        <a:p>
          <a:endParaRPr lang="en-US"/>
        </a:p>
      </dgm:t>
    </dgm:pt>
    <dgm:pt modelId="{7A47F032-613C-4A95-A3BB-2693C26CE9B7}">
      <dgm:prSet/>
      <dgm:spPr/>
      <dgm:t>
        <a:bodyPr/>
        <a:lstStyle/>
        <a:p>
          <a:pPr>
            <a:lnSpc>
              <a:spcPct val="100000"/>
            </a:lnSpc>
            <a:defRPr b="1"/>
          </a:pPr>
          <a:r>
            <a:rPr lang="en-US"/>
            <a:t>Focus on Shared Experience</a:t>
          </a:r>
        </a:p>
      </dgm:t>
    </dgm:pt>
    <dgm:pt modelId="{9B62EBC4-BC27-4808-85EE-8AFBC8945A6D}" type="parTrans" cxnId="{8766605B-40A7-4382-AEB6-BEA5F2D10AF7}">
      <dgm:prSet/>
      <dgm:spPr/>
      <dgm:t>
        <a:bodyPr/>
        <a:lstStyle/>
        <a:p>
          <a:endParaRPr lang="en-US"/>
        </a:p>
      </dgm:t>
    </dgm:pt>
    <dgm:pt modelId="{CB88C4ED-9124-461D-9DE0-ED866DDC2FDD}" type="sibTrans" cxnId="{8766605B-40A7-4382-AEB6-BEA5F2D10AF7}">
      <dgm:prSet/>
      <dgm:spPr/>
      <dgm:t>
        <a:bodyPr/>
        <a:lstStyle/>
        <a:p>
          <a:endParaRPr lang="en-US"/>
        </a:p>
      </dgm:t>
    </dgm:pt>
    <dgm:pt modelId="{F4D91217-6B91-467A-BD31-895F20A9A62A}">
      <dgm:prSet/>
      <dgm:spPr/>
      <dgm:t>
        <a:bodyPr/>
        <a:lstStyle/>
        <a:p>
          <a:pPr>
            <a:lnSpc>
              <a:spcPct val="100000"/>
            </a:lnSpc>
          </a:pPr>
          <a:r>
            <a:rPr lang="en-US"/>
            <a:t>Emphasizing shared experience over personal items promotes engagement, responsibility, and equality among pupils.</a:t>
          </a:r>
        </a:p>
      </dgm:t>
    </dgm:pt>
    <dgm:pt modelId="{C09ACCA4-E9EF-4E44-ACB2-59E488AA034D}" type="parTrans" cxnId="{55334095-C78A-4CB8-8D09-E78FA0E5BE73}">
      <dgm:prSet/>
      <dgm:spPr/>
      <dgm:t>
        <a:bodyPr/>
        <a:lstStyle/>
        <a:p>
          <a:endParaRPr lang="en-US"/>
        </a:p>
      </dgm:t>
    </dgm:pt>
    <dgm:pt modelId="{62C50D44-C6CA-491F-97DE-9D141210301F}" type="sibTrans" cxnId="{55334095-C78A-4CB8-8D09-E78FA0E5BE73}">
      <dgm:prSet/>
      <dgm:spPr/>
      <dgm:t>
        <a:bodyPr/>
        <a:lstStyle/>
        <a:p>
          <a:endParaRPr lang="en-US"/>
        </a:p>
      </dgm:t>
    </dgm:pt>
    <dgm:pt modelId="{C1B59C3C-81A4-4F02-9966-17CC4F2F5CF0}" type="pres">
      <dgm:prSet presAssocID="{C013EE53-1BC8-4361-9C61-38535D08FDBD}" presName="Root" presStyleCnt="0">
        <dgm:presLayoutVars>
          <dgm:dir/>
          <dgm:resizeHandles val="exact"/>
        </dgm:presLayoutVars>
      </dgm:prSet>
      <dgm:spPr/>
      <dgm:t>
        <a:bodyPr/>
        <a:lstStyle/>
        <a:p>
          <a:endParaRPr lang="en-US"/>
        </a:p>
      </dgm:t>
    </dgm:pt>
    <dgm:pt modelId="{C0FD68C4-FC3F-40C0-A840-2713A19BC23F}" type="pres">
      <dgm:prSet presAssocID="{2B35CC40-6557-453C-A7A9-BD47384F81F8}" presName="Composite" presStyleCnt="0"/>
      <dgm:spPr/>
    </dgm:pt>
    <dgm:pt modelId="{EAD51CCE-BE31-49C8-A7DD-D87606F49EDB}" type="pres">
      <dgm:prSet presAssocID="{2B35CC40-6557-453C-A7A9-BD47384F81F8}"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13992" r="19256" b="-2"/>
          <a:stretch/>
        </a:blipFill>
      </dgm:spPr>
      <dgm:extLst>
        <a:ext uri="{E40237B7-FDA0-4F09-8148-C483321AD2D9}">
          <dgm14:cNvPr xmlns:dgm14="http://schemas.microsoft.com/office/drawing/2010/diagram" id="0" name="" descr="&quot;Hanukkah game, winner takes all.&quot;"/>
        </a:ext>
      </dgm:extLst>
    </dgm:pt>
    <dgm:pt modelId="{C5E89A9B-D864-4DF9-A4EA-92DCC74D7E25}" type="pres">
      <dgm:prSet presAssocID="{2B35CC40-6557-453C-A7A9-BD47384F81F8}" presName="Subtitle" presStyleLbl="revTx" presStyleIdx="0" presStyleCnt="6">
        <dgm:presLayoutVars>
          <dgm:chMax val="0"/>
          <dgm:bulletEnabled/>
        </dgm:presLayoutVars>
      </dgm:prSet>
      <dgm:spPr/>
      <dgm:t>
        <a:bodyPr/>
        <a:lstStyle/>
        <a:p>
          <a:endParaRPr lang="en-US"/>
        </a:p>
      </dgm:t>
    </dgm:pt>
    <dgm:pt modelId="{196E101D-B0DF-4FC0-8587-740B052B559F}" type="pres">
      <dgm:prSet presAssocID="{2B35CC40-6557-453C-A7A9-BD47384F81F8}" presName="Description" presStyleLbl="revTx" presStyleIdx="1" presStyleCnt="6">
        <dgm:presLayoutVars>
          <dgm:bulletEnabled/>
        </dgm:presLayoutVars>
      </dgm:prSet>
      <dgm:spPr/>
      <dgm:t>
        <a:bodyPr/>
        <a:lstStyle/>
        <a:p>
          <a:endParaRPr lang="en-US"/>
        </a:p>
      </dgm:t>
    </dgm:pt>
    <dgm:pt modelId="{D537B85F-F7D3-4679-95D5-079D6F681B73}" type="pres">
      <dgm:prSet presAssocID="{5411D5DB-A79C-4BDC-B1F9-DEE3E1426DAF}" presName="sibTrans" presStyleLbl="sibTrans2D1" presStyleIdx="0" presStyleCnt="0"/>
      <dgm:spPr/>
      <dgm:t>
        <a:bodyPr/>
        <a:lstStyle/>
        <a:p>
          <a:endParaRPr lang="en-US"/>
        </a:p>
      </dgm:t>
    </dgm:pt>
    <dgm:pt modelId="{3AF1477C-C822-4500-82A4-EA1371B83EDB}" type="pres">
      <dgm:prSet presAssocID="{DABBE26E-B700-4B14-A033-8EF830DAFAEF}" presName="Composite" presStyleCnt="0"/>
      <dgm:spPr/>
    </dgm:pt>
    <dgm:pt modelId="{2226276E-FF43-4340-B709-168A2CA1C938}" type="pres">
      <dgm:prSet presAssocID="{DABBE26E-B700-4B14-A033-8EF830DAFAEF}"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r="-8" b="-8"/>
          <a:stretch/>
        </a:blipFill>
      </dgm:spPr>
      <dgm:extLst>
        <a:ext uri="{E40237B7-FDA0-4F09-8148-C483321AD2D9}">
          <dgm14:cNvPr xmlns:dgm14="http://schemas.microsoft.com/office/drawing/2010/diagram" id="0" name="" descr="Close up on a "/>
        </a:ext>
      </dgm:extLst>
    </dgm:pt>
    <dgm:pt modelId="{EC369811-1BB9-4100-9258-8ABB50D16DA7}" type="pres">
      <dgm:prSet presAssocID="{DABBE26E-B700-4B14-A033-8EF830DAFAEF}" presName="Subtitle" presStyleLbl="revTx" presStyleIdx="2" presStyleCnt="6">
        <dgm:presLayoutVars>
          <dgm:chMax val="0"/>
          <dgm:bulletEnabled/>
        </dgm:presLayoutVars>
      </dgm:prSet>
      <dgm:spPr/>
      <dgm:t>
        <a:bodyPr/>
        <a:lstStyle/>
        <a:p>
          <a:endParaRPr lang="en-US"/>
        </a:p>
      </dgm:t>
    </dgm:pt>
    <dgm:pt modelId="{6CD27FE1-8012-4168-AEBE-3FAFB90442D3}" type="pres">
      <dgm:prSet presAssocID="{DABBE26E-B700-4B14-A033-8EF830DAFAEF}" presName="Description" presStyleLbl="revTx" presStyleIdx="3" presStyleCnt="6">
        <dgm:presLayoutVars>
          <dgm:bulletEnabled/>
        </dgm:presLayoutVars>
      </dgm:prSet>
      <dgm:spPr/>
      <dgm:t>
        <a:bodyPr/>
        <a:lstStyle/>
        <a:p>
          <a:endParaRPr lang="en-US"/>
        </a:p>
      </dgm:t>
    </dgm:pt>
    <dgm:pt modelId="{69AAAA53-3597-4A04-A9D2-87B7CAF8C92F}" type="pres">
      <dgm:prSet presAssocID="{CC33068D-9692-4B15-B7D4-995771031FAD}" presName="sibTrans" presStyleLbl="sibTrans2D1" presStyleIdx="0" presStyleCnt="0"/>
      <dgm:spPr/>
      <dgm:t>
        <a:bodyPr/>
        <a:lstStyle/>
        <a:p>
          <a:endParaRPr lang="en-US"/>
        </a:p>
      </dgm:t>
    </dgm:pt>
    <dgm:pt modelId="{166FA9A5-BBFE-45B8-9FF7-44B454CF4D25}" type="pres">
      <dgm:prSet presAssocID="{7A47F032-613C-4A95-A3BB-2693C26CE9B7}" presName="Composite" presStyleCnt="0"/>
      <dgm:spPr/>
    </dgm:pt>
    <dgm:pt modelId="{AF130B6E-ADA4-4203-BA05-543055DC1677}" type="pres">
      <dgm:prSet presAssocID="{7A47F032-613C-4A95-A3BB-2693C26CE9B7}" presName="Picture" presStyleLbl="node1" presStyleIdx="2" presStyleCnt="3"/>
      <dgm:spPr/>
    </dgm:pt>
    <dgm:pt modelId="{9D37F677-6B75-4262-A118-C4FBD21B065F}" type="pres">
      <dgm:prSet presAssocID="{7A47F032-613C-4A95-A3BB-2693C26CE9B7}" presName="Subtitle" presStyleLbl="revTx" presStyleIdx="4" presStyleCnt="6">
        <dgm:presLayoutVars>
          <dgm:chMax val="0"/>
          <dgm:bulletEnabled/>
        </dgm:presLayoutVars>
      </dgm:prSet>
      <dgm:spPr/>
      <dgm:t>
        <a:bodyPr/>
        <a:lstStyle/>
        <a:p>
          <a:endParaRPr lang="en-US"/>
        </a:p>
      </dgm:t>
    </dgm:pt>
    <dgm:pt modelId="{F0BA6952-BF7B-4163-81DD-F8D9F185719A}" type="pres">
      <dgm:prSet presAssocID="{7A47F032-613C-4A95-A3BB-2693C26CE9B7}" presName="Description" presStyleLbl="revTx" presStyleIdx="5" presStyleCnt="6">
        <dgm:presLayoutVars>
          <dgm:bulletEnabled/>
        </dgm:presLayoutVars>
      </dgm:prSet>
      <dgm:spPr/>
      <dgm:t>
        <a:bodyPr/>
        <a:lstStyle/>
        <a:p>
          <a:endParaRPr lang="en-US"/>
        </a:p>
      </dgm:t>
    </dgm:pt>
  </dgm:ptLst>
  <dgm:cxnLst>
    <dgm:cxn modelId="{8766605B-40A7-4382-AEB6-BEA5F2D10AF7}" srcId="{C013EE53-1BC8-4361-9C61-38535D08FDBD}" destId="{7A47F032-613C-4A95-A3BB-2693C26CE9B7}" srcOrd="2" destOrd="0" parTransId="{9B62EBC4-BC27-4808-85EE-8AFBC8945A6D}" sibTransId="{CB88C4ED-9124-461D-9DE0-ED866DDC2FDD}"/>
    <dgm:cxn modelId="{AF9D1559-8793-467E-A49D-3AB07490EB4A}" srcId="{DABBE26E-B700-4B14-A033-8EF830DAFAEF}" destId="{EB0E93FB-5F78-4233-90D0-B455D30297DF}" srcOrd="0" destOrd="0" parTransId="{191860FA-AB02-40DA-BE6E-544082346B67}" sibTransId="{ED44CDC8-09F9-4F01-AD59-53D82A3801AE}"/>
    <dgm:cxn modelId="{96F0BD16-F421-41E4-901C-CA575E32FB42}" srcId="{C013EE53-1BC8-4361-9C61-38535D08FDBD}" destId="{2B35CC40-6557-453C-A7A9-BD47384F81F8}" srcOrd="0" destOrd="0" parTransId="{A5798E06-2C35-41C6-9E10-7D17B9EE1B74}" sibTransId="{5411D5DB-A79C-4BDC-B1F9-DEE3E1426DAF}"/>
    <dgm:cxn modelId="{3601590B-A24E-48C5-847F-02A485BE2281}" type="presOf" srcId="{EB0E93FB-5F78-4233-90D0-B455D30297DF}" destId="{6CD27FE1-8012-4168-AEBE-3FAFB90442D3}" srcOrd="0" destOrd="0" presId="urn:microsoft.com/office/officeart/2024/3/layout/verticalVisualTextBlock1"/>
    <dgm:cxn modelId="{A9D4A9A1-782E-4E37-8041-E366331B6F01}" type="presOf" srcId="{7A47F032-613C-4A95-A3BB-2693C26CE9B7}" destId="{9D37F677-6B75-4262-A118-C4FBD21B065F}" srcOrd="0" destOrd="0" presId="urn:microsoft.com/office/officeart/2024/3/layout/verticalVisualTextBlock1"/>
    <dgm:cxn modelId="{D3E65C12-8A61-459B-B825-FADC87AC80F0}" type="presOf" srcId="{F4D91217-6B91-467A-BD31-895F20A9A62A}" destId="{F0BA6952-BF7B-4163-81DD-F8D9F185719A}" srcOrd="0" destOrd="0" presId="urn:microsoft.com/office/officeart/2024/3/layout/verticalVisualTextBlock1"/>
    <dgm:cxn modelId="{2CC78BEA-08A0-4517-ADFC-1AB4D240EE9E}" type="presOf" srcId="{5411D5DB-A79C-4BDC-B1F9-DEE3E1426DAF}" destId="{D537B85F-F7D3-4679-95D5-079D6F681B73}" srcOrd="0" destOrd="0" presId="urn:microsoft.com/office/officeart/2024/3/layout/verticalVisualTextBlock1"/>
    <dgm:cxn modelId="{CD390E26-240E-4D85-8195-3AB049E6A127}" srcId="{2B35CC40-6557-453C-A7A9-BD47384F81F8}" destId="{4F3B8463-F351-43E2-B522-967C8FEE9570}" srcOrd="0" destOrd="0" parTransId="{1BA1F331-B777-4BC0-AE7B-BBAF05C7B873}" sibTransId="{D000DAC2-EAED-42B9-9944-CCD0641BCAB3}"/>
    <dgm:cxn modelId="{55334095-C78A-4CB8-8D09-E78FA0E5BE73}" srcId="{7A47F032-613C-4A95-A3BB-2693C26CE9B7}" destId="{F4D91217-6B91-467A-BD31-895F20A9A62A}" srcOrd="0" destOrd="0" parTransId="{C09ACCA4-E9EF-4E44-ACB2-59E488AA034D}" sibTransId="{62C50D44-C6CA-491F-97DE-9D141210301F}"/>
    <dgm:cxn modelId="{D2E9BCF3-BCEB-404B-B872-C502468B5814}" type="presOf" srcId="{DABBE26E-B700-4B14-A033-8EF830DAFAEF}" destId="{EC369811-1BB9-4100-9258-8ABB50D16DA7}" srcOrd="0" destOrd="0" presId="urn:microsoft.com/office/officeart/2024/3/layout/verticalVisualTextBlock1"/>
    <dgm:cxn modelId="{3FAC112F-3012-4C92-B411-B07EDEDB8364}" type="presOf" srcId="{CC33068D-9692-4B15-B7D4-995771031FAD}" destId="{69AAAA53-3597-4A04-A9D2-87B7CAF8C92F}" srcOrd="0" destOrd="0" presId="urn:microsoft.com/office/officeart/2024/3/layout/verticalVisualTextBlock1"/>
    <dgm:cxn modelId="{20C9E33D-C82E-49AD-8D7F-428CD95FE69F}" type="presOf" srcId="{C013EE53-1BC8-4361-9C61-38535D08FDBD}" destId="{C1B59C3C-81A4-4F02-9966-17CC4F2F5CF0}" srcOrd="0" destOrd="0" presId="urn:microsoft.com/office/officeart/2024/3/layout/verticalVisualTextBlock1"/>
    <dgm:cxn modelId="{C7F5CBEA-6426-431A-BEA7-E0F791C48AF9}" srcId="{C013EE53-1BC8-4361-9C61-38535D08FDBD}" destId="{DABBE26E-B700-4B14-A033-8EF830DAFAEF}" srcOrd="1" destOrd="0" parTransId="{B4304513-8D95-4FBC-B8D0-61E3FE20A02E}" sibTransId="{CC33068D-9692-4B15-B7D4-995771031FAD}"/>
    <dgm:cxn modelId="{584D72BF-B621-4613-BB59-746B23E629C6}" type="presOf" srcId="{2B35CC40-6557-453C-A7A9-BD47384F81F8}" destId="{C5E89A9B-D864-4DF9-A4EA-92DCC74D7E25}" srcOrd="0" destOrd="0" presId="urn:microsoft.com/office/officeart/2024/3/layout/verticalVisualTextBlock1"/>
    <dgm:cxn modelId="{3DB9DFEC-00A8-4780-8882-214A541EE3DB}" type="presOf" srcId="{4F3B8463-F351-43E2-B522-967C8FEE9570}" destId="{196E101D-B0DF-4FC0-8587-740B052B559F}" srcOrd="0" destOrd="0" presId="urn:microsoft.com/office/officeart/2024/3/layout/verticalVisualTextBlock1"/>
    <dgm:cxn modelId="{5799025A-0A1A-4060-B674-F7CA71FBFCAD}" type="presParOf" srcId="{C1B59C3C-81A4-4F02-9966-17CC4F2F5CF0}" destId="{C0FD68C4-FC3F-40C0-A840-2713A19BC23F}" srcOrd="0" destOrd="0" presId="urn:microsoft.com/office/officeart/2024/3/layout/verticalVisualTextBlock1"/>
    <dgm:cxn modelId="{C7C85357-889B-48BF-90C3-8FE934438658}" type="presParOf" srcId="{C0FD68C4-FC3F-40C0-A840-2713A19BC23F}" destId="{EAD51CCE-BE31-49C8-A7DD-D87606F49EDB}" srcOrd="0" destOrd="0" presId="urn:microsoft.com/office/officeart/2024/3/layout/verticalVisualTextBlock1"/>
    <dgm:cxn modelId="{4140A72A-CF30-42FE-B20F-144C3FD174AB}" type="presParOf" srcId="{C0FD68C4-FC3F-40C0-A840-2713A19BC23F}" destId="{C5E89A9B-D864-4DF9-A4EA-92DCC74D7E25}" srcOrd="1" destOrd="0" presId="urn:microsoft.com/office/officeart/2024/3/layout/verticalVisualTextBlock1"/>
    <dgm:cxn modelId="{0214EFD9-CB64-4674-8294-3252B1F200EE}" type="presParOf" srcId="{C0FD68C4-FC3F-40C0-A840-2713A19BC23F}" destId="{196E101D-B0DF-4FC0-8587-740B052B559F}" srcOrd="2" destOrd="0" presId="urn:microsoft.com/office/officeart/2024/3/layout/verticalVisualTextBlock1"/>
    <dgm:cxn modelId="{A16E7B99-6944-4797-A48E-56C197C61F55}" type="presParOf" srcId="{C1B59C3C-81A4-4F02-9966-17CC4F2F5CF0}" destId="{D537B85F-F7D3-4679-95D5-079D6F681B73}" srcOrd="1" destOrd="0" presId="urn:microsoft.com/office/officeart/2024/3/layout/verticalVisualTextBlock1"/>
    <dgm:cxn modelId="{B76A7A1C-889C-4DEF-A61E-B1BD37D1C8FD}" type="presParOf" srcId="{C1B59C3C-81A4-4F02-9966-17CC4F2F5CF0}" destId="{3AF1477C-C822-4500-82A4-EA1371B83EDB}" srcOrd="2" destOrd="0" presId="urn:microsoft.com/office/officeart/2024/3/layout/verticalVisualTextBlock1"/>
    <dgm:cxn modelId="{E56D3B1F-3177-44A6-A4C4-D4480E4B2D26}" type="presParOf" srcId="{3AF1477C-C822-4500-82A4-EA1371B83EDB}" destId="{2226276E-FF43-4340-B709-168A2CA1C938}" srcOrd="0" destOrd="0" presId="urn:microsoft.com/office/officeart/2024/3/layout/verticalVisualTextBlock1"/>
    <dgm:cxn modelId="{F5E3C226-CAAB-4A5C-9E1B-6FE47CB942AA}" type="presParOf" srcId="{3AF1477C-C822-4500-82A4-EA1371B83EDB}" destId="{EC369811-1BB9-4100-9258-8ABB50D16DA7}" srcOrd="1" destOrd="0" presId="urn:microsoft.com/office/officeart/2024/3/layout/verticalVisualTextBlock1"/>
    <dgm:cxn modelId="{93C4C605-8CD5-40BE-8CFD-F2423CF5054E}" type="presParOf" srcId="{3AF1477C-C822-4500-82A4-EA1371B83EDB}" destId="{6CD27FE1-8012-4168-AEBE-3FAFB90442D3}" srcOrd="2" destOrd="0" presId="urn:microsoft.com/office/officeart/2024/3/layout/verticalVisualTextBlock1"/>
    <dgm:cxn modelId="{894F6C0D-0418-4C54-99C7-71819B6DDF79}" type="presParOf" srcId="{C1B59C3C-81A4-4F02-9966-17CC4F2F5CF0}" destId="{69AAAA53-3597-4A04-A9D2-87B7CAF8C92F}" srcOrd="3" destOrd="0" presId="urn:microsoft.com/office/officeart/2024/3/layout/verticalVisualTextBlock1"/>
    <dgm:cxn modelId="{0DC7C1DD-196B-487F-8D7A-9842CF48718C}" type="presParOf" srcId="{C1B59C3C-81A4-4F02-9966-17CC4F2F5CF0}" destId="{166FA9A5-BBFE-45B8-9FF7-44B454CF4D25}" srcOrd="4" destOrd="0" presId="urn:microsoft.com/office/officeart/2024/3/layout/verticalVisualTextBlock1"/>
    <dgm:cxn modelId="{C1986A14-42AC-4BE3-82A5-05209C6693EF}" type="presParOf" srcId="{166FA9A5-BBFE-45B8-9FF7-44B454CF4D25}" destId="{AF130B6E-ADA4-4203-BA05-543055DC1677}" srcOrd="0" destOrd="0" presId="urn:microsoft.com/office/officeart/2024/3/layout/verticalVisualTextBlock1"/>
    <dgm:cxn modelId="{3ACB2292-A1A8-44F3-9CD1-124795CF1FF4}" type="presParOf" srcId="{166FA9A5-BBFE-45B8-9FF7-44B454CF4D25}" destId="{9D37F677-6B75-4262-A118-C4FBD21B065F}" srcOrd="1" destOrd="0" presId="urn:microsoft.com/office/officeart/2024/3/layout/verticalVisualTextBlock1"/>
    <dgm:cxn modelId="{6F4AC4D8-4C21-4B04-95D4-A3AD20DBB785}" type="presParOf" srcId="{166FA9A5-BBFE-45B8-9FF7-44B454CF4D25}" destId="{F0BA6952-BF7B-4163-81DD-F8D9F185719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51CCE-BE31-49C8-A7DD-D87606F49EDB}">
      <dsp:nvSpPr>
        <dsp:cNvPr id="0" name=""/>
        <dsp:cNvSpPr/>
      </dsp:nvSpPr>
      <dsp:spPr>
        <a:xfrm>
          <a:off x="0" y="0"/>
          <a:ext cx="1176093" cy="11760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13992" r="19256" b="-2"/>
          <a:stretch/>
        </a:blip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E89A9B-D864-4DF9-A4EA-92DCC74D7E25}">
      <dsp:nvSpPr>
        <dsp:cNvPr id="0" name=""/>
        <dsp:cNvSpPr/>
      </dsp:nvSpPr>
      <dsp:spPr>
        <a:xfrm>
          <a:off x="1356093" y="0"/>
          <a:ext cx="6859790" cy="36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lvl="0" algn="l" defTabSz="800100">
            <a:lnSpc>
              <a:spcPct val="100000"/>
            </a:lnSpc>
            <a:spcBef>
              <a:spcPct val="0"/>
            </a:spcBef>
            <a:spcAft>
              <a:spcPct val="35000"/>
            </a:spcAft>
            <a:defRPr b="1"/>
          </a:pPr>
          <a:r>
            <a:rPr lang="en-US" sz="1800" kern="1200"/>
            <a:t>Pocket Money Guidelines</a:t>
          </a:r>
        </a:p>
      </dsp:txBody>
      <dsp:txXfrm>
        <a:off x="1356093" y="0"/>
        <a:ext cx="6859790" cy="363825"/>
      </dsp:txXfrm>
    </dsp:sp>
    <dsp:sp modelId="{196E101D-B0DF-4FC0-8587-740B052B559F}">
      <dsp:nvSpPr>
        <dsp:cNvPr id="0" name=""/>
        <dsp:cNvSpPr/>
      </dsp:nvSpPr>
      <dsp:spPr>
        <a:xfrm>
          <a:off x="1356093" y="363825"/>
          <a:ext cx="6859790" cy="81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lvl="0" algn="l" defTabSz="622300">
            <a:lnSpc>
              <a:spcPct val="100000"/>
            </a:lnSpc>
            <a:spcBef>
              <a:spcPct val="0"/>
            </a:spcBef>
            <a:spcAft>
              <a:spcPct val="35000"/>
            </a:spcAft>
          </a:pPr>
          <a:r>
            <a:rPr lang="en-US" sz="1400" kern="1200"/>
            <a:t>Pupils can bring up to £10 in £1 coins for souvenirs, handed to staff for safekeeping and controlled distribution.</a:t>
          </a:r>
        </a:p>
      </dsp:txBody>
      <dsp:txXfrm>
        <a:off x="1356093" y="363825"/>
        <a:ext cx="6859790" cy="812267"/>
      </dsp:txXfrm>
    </dsp:sp>
    <dsp:sp modelId="{2226276E-FF43-4340-B709-168A2CA1C938}">
      <dsp:nvSpPr>
        <dsp:cNvPr id="0" name=""/>
        <dsp:cNvSpPr/>
      </dsp:nvSpPr>
      <dsp:spPr>
        <a:xfrm>
          <a:off x="0" y="1270180"/>
          <a:ext cx="1176093" cy="117609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r="-8" b="-8"/>
          <a:stretch/>
        </a:blip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369811-1BB9-4100-9258-8ABB50D16DA7}">
      <dsp:nvSpPr>
        <dsp:cNvPr id="0" name=""/>
        <dsp:cNvSpPr/>
      </dsp:nvSpPr>
      <dsp:spPr>
        <a:xfrm>
          <a:off x="1356093" y="1270180"/>
          <a:ext cx="6859790" cy="36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lvl="0" algn="l" defTabSz="800100">
            <a:lnSpc>
              <a:spcPct val="100000"/>
            </a:lnSpc>
            <a:spcBef>
              <a:spcPct val="0"/>
            </a:spcBef>
            <a:spcAft>
              <a:spcPct val="35000"/>
            </a:spcAft>
            <a:defRPr b="1"/>
          </a:pPr>
          <a:r>
            <a:rPr lang="en-US" sz="1800" kern="1200"/>
            <a:t>Restrictions on Personal Devices</a:t>
          </a:r>
        </a:p>
      </dsp:txBody>
      <dsp:txXfrm>
        <a:off x="1356093" y="1270180"/>
        <a:ext cx="6859790" cy="363825"/>
      </dsp:txXfrm>
    </dsp:sp>
    <dsp:sp modelId="{6CD27FE1-8012-4168-AEBE-3FAFB90442D3}">
      <dsp:nvSpPr>
        <dsp:cNvPr id="0" name=""/>
        <dsp:cNvSpPr/>
      </dsp:nvSpPr>
      <dsp:spPr>
        <a:xfrm>
          <a:off x="1356093" y="1634006"/>
          <a:ext cx="6859790" cy="81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lvl="0" algn="l" defTabSz="622300">
            <a:lnSpc>
              <a:spcPct val="100000"/>
            </a:lnSpc>
            <a:spcBef>
              <a:spcPct val="0"/>
            </a:spcBef>
            <a:spcAft>
              <a:spcPct val="35000"/>
            </a:spcAft>
          </a:pPr>
          <a:r>
            <a:rPr lang="en-US" sz="1400" kern="1200"/>
            <a:t>Mobile phones and smart watches are prohibited to reduce risk of loss or damage during the visit.</a:t>
          </a:r>
        </a:p>
      </dsp:txBody>
      <dsp:txXfrm>
        <a:off x="1356093" y="1634006"/>
        <a:ext cx="6859790" cy="812267"/>
      </dsp:txXfrm>
    </dsp:sp>
    <dsp:sp modelId="{AF130B6E-ADA4-4203-BA05-543055DC1677}">
      <dsp:nvSpPr>
        <dsp:cNvPr id="0" name=""/>
        <dsp:cNvSpPr/>
      </dsp:nvSpPr>
      <dsp:spPr>
        <a:xfrm>
          <a:off x="0" y="2540361"/>
          <a:ext cx="1176093" cy="1176093"/>
        </a:xfrm>
        <a:prstGeom prst="rect">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37F677-6B75-4262-A118-C4FBD21B065F}">
      <dsp:nvSpPr>
        <dsp:cNvPr id="0" name=""/>
        <dsp:cNvSpPr/>
      </dsp:nvSpPr>
      <dsp:spPr>
        <a:xfrm>
          <a:off x="1356093" y="2540361"/>
          <a:ext cx="6859790" cy="36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lvl="0" algn="l" defTabSz="800100">
            <a:lnSpc>
              <a:spcPct val="100000"/>
            </a:lnSpc>
            <a:spcBef>
              <a:spcPct val="0"/>
            </a:spcBef>
            <a:spcAft>
              <a:spcPct val="35000"/>
            </a:spcAft>
            <a:defRPr b="1"/>
          </a:pPr>
          <a:r>
            <a:rPr lang="en-US" sz="1800" kern="1200"/>
            <a:t>Focus on Shared Experience</a:t>
          </a:r>
        </a:p>
      </dsp:txBody>
      <dsp:txXfrm>
        <a:off x="1356093" y="2540361"/>
        <a:ext cx="6859790" cy="363825"/>
      </dsp:txXfrm>
    </dsp:sp>
    <dsp:sp modelId="{F0BA6952-BF7B-4163-81DD-F8D9F185719A}">
      <dsp:nvSpPr>
        <dsp:cNvPr id="0" name=""/>
        <dsp:cNvSpPr/>
      </dsp:nvSpPr>
      <dsp:spPr>
        <a:xfrm>
          <a:off x="1356093" y="2904186"/>
          <a:ext cx="6859790" cy="81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lvl="0" algn="l" defTabSz="622300">
            <a:lnSpc>
              <a:spcPct val="100000"/>
            </a:lnSpc>
            <a:spcBef>
              <a:spcPct val="0"/>
            </a:spcBef>
            <a:spcAft>
              <a:spcPct val="35000"/>
            </a:spcAft>
          </a:pPr>
          <a:r>
            <a:rPr lang="en-US" sz="1400" kern="1200"/>
            <a:t>Emphasizing shared experience over personal items promotes engagement, responsibility, and equality among pupils.</a:t>
          </a:r>
        </a:p>
      </dsp:txBody>
      <dsp:txXfrm>
        <a:off x="1356093" y="2904186"/>
        <a:ext cx="6859790" cy="812267"/>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52FE8-4052-4448-A30D-3462985C5265}" type="datetimeFigureOut">
              <a:rPr lang="en-GB" smtClean="0"/>
              <a:t>22/04/2026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524BB-B7A6-45B8-9D3A-55A71AAB7322}" type="slidenum">
              <a:rPr lang="en-GB" smtClean="0"/>
              <a:t>‹#›</a:t>
            </a:fld>
            <a:endParaRPr lang="en-GB"/>
          </a:p>
        </p:txBody>
      </p:sp>
    </p:spTree>
    <p:extLst>
      <p:ext uri="{BB962C8B-B14F-4D97-AF65-F5344CB8AC3E}">
        <p14:creationId xmlns:p14="http://schemas.microsoft.com/office/powerpoint/2010/main" val="139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Appropriate clothing and equipment are essential for pupils to fully participate in outdoor activities. Parents are asked to provide suitable outdoor clothing for all weather conditions, including warm layers, waterproofs, and sturdy footwear. All items must be clearly labelled to avoid loss or confusion. Pupils should be able to carry their own luggage, promoting independence and responsibility. Guidance is provided on what to pack to ensure pupils are prepared without bringing unnecessary items. Staff will support pupils in managing their belongings, but children are encouraged to take ownership of their equipment. Being well prepared helps pupils feel comfortable, confident, and ready to engage in all aspects of the residential experience.</a:t>
            </a:r>
          </a:p>
        </p:txBody>
      </p:sp>
      <p:sp>
        <p:nvSpPr>
          <p:cNvPr id="4" name="Slide Number Placeholder 3"/>
          <p:cNvSpPr>
            <a:spLocks noGrp="1"/>
          </p:cNvSpPr>
          <p:nvPr>
            <p:ph type="sldNum" sz="quarter" idx="5"/>
          </p:nvPr>
        </p:nvSpPr>
        <p:spPr/>
        <p:txBody>
          <a:bodyPr/>
          <a:lstStyle/>
          <a:p>
            <a:fld id="{83C3E627-D2D8-48F6-9ABC-86D331F881D8}" type="slidenum">
              <a:t>11</a:t>
            </a:fld>
            <a:endParaRPr lang="en-US"/>
          </a:p>
        </p:txBody>
      </p:sp>
    </p:spTree>
    <p:extLst>
      <p:ext uri="{BB962C8B-B14F-4D97-AF65-F5344CB8AC3E}">
        <p14:creationId xmlns:p14="http://schemas.microsoft.com/office/powerpoint/2010/main" val="197092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Accurate medical information is vital to ensuring pupil safety during the residential visit. Parents and carers must complete all medical forms carefully and inform the school of any changes prior to departure. All medication must be clearly labelled and handed to staff, who will store and administer it according to agreed procedures. Several members of staff are trained First Aiders, ensuring prompt and appropriate responses to minor injuries or medical concerns. For more serious issues, established procedures are in place to access further medical support. This structured approach ensures that pupils’ health needs are managed safely and sensitively throughout the visit.</a:t>
            </a:r>
          </a:p>
        </p:txBody>
      </p:sp>
      <p:sp>
        <p:nvSpPr>
          <p:cNvPr id="4" name="Slide Number Placeholder 3"/>
          <p:cNvSpPr>
            <a:spLocks noGrp="1"/>
          </p:cNvSpPr>
          <p:nvPr>
            <p:ph type="sldNum" sz="quarter" idx="5"/>
          </p:nvPr>
        </p:nvSpPr>
        <p:spPr/>
        <p:txBody>
          <a:bodyPr/>
          <a:lstStyle/>
          <a:p>
            <a:fld id="{83C3E627-D2D8-48F6-9ABC-86D331F881D8}" type="slidenum">
              <a:t>12</a:t>
            </a:fld>
            <a:endParaRPr lang="en-US"/>
          </a:p>
        </p:txBody>
      </p:sp>
    </p:spTree>
    <p:extLst>
      <p:ext uri="{BB962C8B-B14F-4D97-AF65-F5344CB8AC3E}">
        <p14:creationId xmlns:p14="http://schemas.microsoft.com/office/powerpoint/2010/main" val="199450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Pupils may bring a small amount of pocket money, with a maximum of £10 in £1 coins, to spend on souvenirs. This money should be handed to staff for safe keeping and distributed at appropriate times. To reduce the risk of loss or damage, mobile phones and smart watches are not permitted on the visit. Pupils are encouraged to focus on the shared experience rather than personal possessions. This approach helps promote engagement, responsibility, and equality among pupils.</a:t>
            </a:r>
          </a:p>
        </p:txBody>
      </p:sp>
      <p:sp>
        <p:nvSpPr>
          <p:cNvPr id="4" name="Slide Number Placeholder 3"/>
          <p:cNvSpPr>
            <a:spLocks noGrp="1"/>
          </p:cNvSpPr>
          <p:nvPr>
            <p:ph type="sldNum" sz="quarter" idx="5"/>
          </p:nvPr>
        </p:nvSpPr>
        <p:spPr/>
        <p:txBody>
          <a:bodyPr/>
          <a:lstStyle/>
          <a:p>
            <a:fld id="{83C3E627-D2D8-48F6-9ABC-86D331F881D8}" type="slidenum">
              <a:t>13</a:t>
            </a:fld>
            <a:endParaRPr lang="en-US"/>
          </a:p>
        </p:txBody>
      </p:sp>
    </p:spTree>
    <p:extLst>
      <p:ext uri="{BB962C8B-B14F-4D97-AF65-F5344CB8AC3E}">
        <p14:creationId xmlns:p14="http://schemas.microsoft.com/office/powerpoint/2010/main" val="166517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B6998-4049-4A23-9266-2F095574309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73B69-7FD5-4FF9-8A4A-445B382ACF12}" type="slidenum">
              <a:rPr lang="en-GB" smtClean="0"/>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B6998-4049-4A23-9266-2F095574309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73B69-7FD5-4FF9-8A4A-445B382ACF1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B6998-4049-4A23-9266-2F095574309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73B69-7FD5-4FF9-8A4A-445B382ACF1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Picture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xmlns="" val="1"/>
              </a:ext>
            </a:extLst>
          </p:cNvPr>
          <p:cNvGrpSpPr/>
          <p:nvPr/>
        </p:nvGrpSpPr>
        <p:grpSpPr>
          <a:xfrm>
            <a:off x="9051478" y="0"/>
            <a:ext cx="9252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9486" y="502920"/>
            <a:ext cx="3502152" cy="1453896"/>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459486" y="2293938"/>
            <a:ext cx="3502152" cy="4024566"/>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572000" y="502920"/>
            <a:ext cx="4103370" cy="581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endParaRPr lang="en-US"/>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3AEEF7F6-ECFE-4473-B3E9-C91BE833927A}" type="datetimeFigureOut">
              <a:rPr lang="en-US" smtClean="0"/>
              <a:t>4/22/2026</a:t>
            </a:fld>
            <a:endParaRPr lang="en-US"/>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64677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B6998-4049-4A23-9266-2F095574309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73B69-7FD5-4FF9-8A4A-445B382ACF1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6B6998-4049-4A23-9266-2F095574309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73B69-7FD5-4FF9-8A4A-445B382ACF12}" type="slidenum">
              <a:rPr lang="en-GB" smtClean="0"/>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6B6998-4049-4A23-9266-2F095574309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73B69-7FD5-4FF9-8A4A-445B382ACF1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B6998-4049-4A23-9266-2F0955743092}" type="datetimeFigureOut">
              <a:rPr lang="en-GB" smtClean="0"/>
              <a:t>22/04/2026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973B69-7FD5-4FF9-8A4A-445B382ACF12}" type="slidenum">
              <a:rPr lang="en-GB" smtClean="0"/>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B6998-4049-4A23-9266-2F095574309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973B69-7FD5-4FF9-8A4A-445B382ACF1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B6998-4049-4A23-9266-2F095574309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973B69-7FD5-4FF9-8A4A-445B382ACF1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6B6998-4049-4A23-9266-2F095574309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73B69-7FD5-4FF9-8A4A-445B382ACF12}" type="slidenum">
              <a:rPr lang="en-GB" smtClean="0"/>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6B6998-4049-4A23-9266-2F095574309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73B69-7FD5-4FF9-8A4A-445B382ACF1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F6B6998-4049-4A23-9266-2F0955743092}" type="datetimeFigureOut">
              <a:rPr lang="en-GB" smtClean="0"/>
              <a:t>22/04/2026</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A973B69-7FD5-4FF9-8A4A-445B382ACF12}" type="slidenum">
              <a:rPr lang="en-GB" smtClean="0"/>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Great Tower</a:t>
            </a:r>
          </a:p>
        </p:txBody>
      </p:sp>
      <p:sp>
        <p:nvSpPr>
          <p:cNvPr id="3" name="Subtitle 2"/>
          <p:cNvSpPr>
            <a:spLocks noGrp="1"/>
          </p:cNvSpPr>
          <p:nvPr>
            <p:ph type="subTitle" idx="1"/>
          </p:nvPr>
        </p:nvSpPr>
        <p:spPr/>
        <p:txBody>
          <a:bodyPr/>
          <a:lstStyle/>
          <a:p>
            <a:r>
              <a:rPr lang="en-GB" dirty="0"/>
              <a:t>Monday 18</a:t>
            </a:r>
            <a:r>
              <a:rPr lang="en-GB" baseline="30000" dirty="0"/>
              <a:t>th</a:t>
            </a:r>
            <a:r>
              <a:rPr lang="en-GB" dirty="0"/>
              <a:t> May – Friday 22</a:t>
            </a:r>
            <a:r>
              <a:rPr lang="en-GB" baseline="30000" dirty="0"/>
              <a:t>nd</a:t>
            </a:r>
            <a:r>
              <a:rPr lang="en-GB" dirty="0"/>
              <a:t> May 2026</a:t>
            </a:r>
          </a:p>
        </p:txBody>
      </p:sp>
    </p:spTree>
    <p:extLst>
      <p:ext uri="{BB962C8B-B14F-4D97-AF65-F5344CB8AC3E}">
        <p14:creationId xmlns:p14="http://schemas.microsoft.com/office/powerpoint/2010/main" val="12124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10748" cy="2651468"/>
            <a:chOff x="53193" y="275858"/>
            <a:chExt cx="7705339" cy="2651468"/>
          </a:xfrm>
        </p:grpSpPr>
        <p:pic>
          <p:nvPicPr>
            <p:cNvPr id="4" name="Picture 3"/>
            <p:cNvPicPr>
              <a:picLocks noChangeAspect="1"/>
            </p:cNvPicPr>
            <p:nvPr/>
          </p:nvPicPr>
          <p:blipFill>
            <a:blip r:embed="rId2"/>
            <a:stretch>
              <a:fillRect/>
            </a:stretch>
          </p:blipFill>
          <p:spPr>
            <a:xfrm>
              <a:off x="5736212" y="275858"/>
              <a:ext cx="2022320" cy="2649328"/>
            </a:xfrm>
            <a:prstGeom prst="rect">
              <a:avLst/>
            </a:prstGeom>
          </p:spPr>
        </p:pic>
        <p:pic>
          <p:nvPicPr>
            <p:cNvPr id="7" name="Picture 6"/>
            <p:cNvPicPr>
              <a:picLocks noChangeAspect="1"/>
            </p:cNvPicPr>
            <p:nvPr/>
          </p:nvPicPr>
          <p:blipFill>
            <a:blip r:embed="rId3"/>
            <a:stretch>
              <a:fillRect/>
            </a:stretch>
          </p:blipFill>
          <p:spPr>
            <a:xfrm>
              <a:off x="3862978" y="313124"/>
              <a:ext cx="1900992" cy="2612061"/>
            </a:xfrm>
            <a:prstGeom prst="rect">
              <a:avLst/>
            </a:prstGeom>
          </p:spPr>
        </p:pic>
        <p:pic>
          <p:nvPicPr>
            <p:cNvPr id="8" name="Picture 7"/>
            <p:cNvPicPr>
              <a:picLocks noChangeAspect="1"/>
            </p:cNvPicPr>
            <p:nvPr/>
          </p:nvPicPr>
          <p:blipFill>
            <a:blip r:embed="rId4"/>
            <a:stretch>
              <a:fillRect/>
            </a:stretch>
          </p:blipFill>
          <p:spPr>
            <a:xfrm>
              <a:off x="53193" y="319396"/>
              <a:ext cx="1886422" cy="2605789"/>
            </a:xfrm>
            <a:prstGeom prst="rect">
              <a:avLst/>
            </a:prstGeom>
          </p:spPr>
        </p:pic>
        <p:pic>
          <p:nvPicPr>
            <p:cNvPr id="11" name="Picture 10"/>
            <p:cNvPicPr>
              <a:picLocks noChangeAspect="1"/>
            </p:cNvPicPr>
            <p:nvPr/>
          </p:nvPicPr>
          <p:blipFill>
            <a:blip r:embed="rId5"/>
            <a:stretch>
              <a:fillRect/>
            </a:stretch>
          </p:blipFill>
          <p:spPr>
            <a:xfrm>
              <a:off x="2004304" y="313124"/>
              <a:ext cx="1919624" cy="2614202"/>
            </a:xfrm>
            <a:prstGeom prst="rect">
              <a:avLst/>
            </a:prstGeom>
          </p:spPr>
        </p:pic>
      </p:grpSp>
      <p:grpSp>
        <p:nvGrpSpPr>
          <p:cNvPr id="2" name="Group 1"/>
          <p:cNvGrpSpPr/>
          <p:nvPr/>
        </p:nvGrpSpPr>
        <p:grpSpPr>
          <a:xfrm>
            <a:off x="55770" y="4141480"/>
            <a:ext cx="9110748" cy="2706997"/>
            <a:chOff x="33252" y="277721"/>
            <a:chExt cx="9867339" cy="2706997"/>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686339" y="606583"/>
              <a:ext cx="2647462" cy="2009969"/>
            </a:xfrm>
            <a:prstGeom prst="rect">
              <a:avLst/>
            </a:prstGeom>
          </p:spPr>
        </p:pic>
        <p:pic>
          <p:nvPicPr>
            <p:cNvPr id="6"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6382" y="303123"/>
              <a:ext cx="1984209" cy="2681595"/>
            </a:xfrm>
            <a:prstGeom prst="rect">
              <a:avLst/>
            </a:prstGeom>
          </p:spPr>
        </p:pic>
        <p:pic>
          <p:nvPicPr>
            <p:cNvPr id="9" name="Picture 8"/>
            <p:cNvPicPr>
              <a:picLocks noChangeAspect="1"/>
            </p:cNvPicPr>
            <p:nvPr/>
          </p:nvPicPr>
          <p:blipFill>
            <a:blip r:embed="rId8"/>
            <a:stretch>
              <a:fillRect/>
            </a:stretch>
          </p:blipFill>
          <p:spPr>
            <a:xfrm>
              <a:off x="5983213" y="297622"/>
              <a:ext cx="1964986" cy="2656934"/>
            </a:xfrm>
            <a:prstGeom prst="rect">
              <a:avLst/>
            </a:prstGeom>
          </p:spPr>
        </p:pic>
        <p:pic>
          <p:nvPicPr>
            <p:cNvPr id="10" name="Picture 9"/>
            <p:cNvPicPr>
              <a:picLocks noChangeAspect="1"/>
            </p:cNvPicPr>
            <p:nvPr/>
          </p:nvPicPr>
          <p:blipFill>
            <a:blip r:embed="rId9"/>
            <a:stretch>
              <a:fillRect/>
            </a:stretch>
          </p:blipFill>
          <p:spPr>
            <a:xfrm>
              <a:off x="2071212" y="277721"/>
              <a:ext cx="1993973" cy="2667693"/>
            </a:xfrm>
            <a:prstGeom prst="rect">
              <a:avLst/>
            </a:prstGeom>
          </p:spPr>
        </p:pic>
        <p:pic>
          <p:nvPicPr>
            <p:cNvPr id="12" name="Picture 11"/>
            <p:cNvPicPr>
              <a:picLocks noChangeAspect="1"/>
            </p:cNvPicPr>
            <p:nvPr/>
          </p:nvPicPr>
          <p:blipFill>
            <a:blip r:embed="rId10"/>
            <a:stretch>
              <a:fillRect/>
            </a:stretch>
          </p:blipFill>
          <p:spPr>
            <a:xfrm>
              <a:off x="33252" y="284673"/>
              <a:ext cx="2063343" cy="2640512"/>
            </a:xfrm>
            <a:prstGeom prst="rect">
              <a:avLst/>
            </a:prstGeom>
          </p:spPr>
        </p:pic>
      </p:grpSp>
      <p:sp>
        <p:nvSpPr>
          <p:cNvPr id="3" name="Content Placeholder 2"/>
          <p:cNvSpPr>
            <a:spLocks noGrp="1"/>
          </p:cNvSpPr>
          <p:nvPr>
            <p:ph idx="1"/>
          </p:nvPr>
        </p:nvSpPr>
        <p:spPr>
          <a:xfrm>
            <a:off x="2690826" y="1052736"/>
            <a:ext cx="3920315" cy="4311352"/>
          </a:xfrm>
          <a:solidFill>
            <a:srgbClr val="92D050"/>
          </a:solidFill>
        </p:spPr>
        <p:txBody>
          <a:bodyPr>
            <a:normAutofit lnSpcReduction="10000"/>
          </a:bodyPr>
          <a:lstStyle/>
          <a:p>
            <a:pPr algn="ctr"/>
            <a:r>
              <a:rPr lang="en-US" dirty="0"/>
              <a:t>Raft Building</a:t>
            </a:r>
          </a:p>
          <a:p>
            <a:pPr algn="ctr"/>
            <a:r>
              <a:rPr lang="en-US" dirty="0"/>
              <a:t>Campfire</a:t>
            </a:r>
          </a:p>
          <a:p>
            <a:pPr algn="ctr"/>
            <a:r>
              <a:rPr lang="en-US" dirty="0"/>
              <a:t>Archery</a:t>
            </a:r>
          </a:p>
          <a:p>
            <a:pPr algn="ctr"/>
            <a:r>
              <a:rPr lang="en-US" dirty="0"/>
              <a:t>Backwoods Cooking</a:t>
            </a:r>
          </a:p>
          <a:p>
            <a:pPr algn="ctr"/>
            <a:r>
              <a:rPr lang="en-US" dirty="0"/>
              <a:t>Orienteering</a:t>
            </a:r>
          </a:p>
          <a:p>
            <a:pPr algn="ctr"/>
            <a:r>
              <a:rPr lang="en-US" dirty="0"/>
              <a:t>Rafted Canoeing</a:t>
            </a:r>
          </a:p>
          <a:p>
            <a:pPr algn="ctr"/>
            <a:r>
              <a:rPr lang="en-US" dirty="0"/>
              <a:t>Leap of Faith</a:t>
            </a:r>
          </a:p>
          <a:p>
            <a:pPr algn="ctr"/>
            <a:r>
              <a:rPr lang="en-US" dirty="0"/>
              <a:t>Tomahawk Throwing</a:t>
            </a:r>
          </a:p>
          <a:p>
            <a:pPr algn="ctr"/>
            <a:r>
              <a:rPr lang="en-US" dirty="0"/>
              <a:t>Shelter Building</a:t>
            </a:r>
          </a:p>
          <a:p>
            <a:pPr algn="ctr"/>
            <a:r>
              <a:rPr lang="en-US" dirty="0"/>
              <a:t>Crate Stacking</a:t>
            </a:r>
          </a:p>
        </p:txBody>
      </p:sp>
    </p:spTree>
    <p:extLst>
      <p:ext uri="{BB962C8B-B14F-4D97-AF65-F5344CB8AC3E}">
        <p14:creationId xmlns:p14="http://schemas.microsoft.com/office/powerpoint/2010/main" val="25545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04F3-27D2-AC3A-490A-A25AA66B2C1C}"/>
              </a:ext>
            </a:extLst>
          </p:cNvPr>
          <p:cNvSpPr>
            <a:spLocks noGrp="1"/>
          </p:cNvSpPr>
          <p:nvPr>
            <p:ph type="title"/>
          </p:nvPr>
        </p:nvSpPr>
        <p:spPr>
          <a:xfrm>
            <a:off x="468630" y="1263295"/>
            <a:ext cx="3502152" cy="1090422"/>
          </a:xfrm>
        </p:spPr>
        <p:txBody>
          <a:bodyPr anchor="t">
            <a:noAutofit/>
          </a:bodyPr>
          <a:lstStyle/>
          <a:p>
            <a:r>
              <a:rPr lang="en-US" sz="4400" dirty="0"/>
              <a:t>Clothing, Equipment, and Personal Responsibility</a:t>
            </a:r>
          </a:p>
        </p:txBody>
      </p:sp>
      <p:sp>
        <p:nvSpPr>
          <p:cNvPr id="4" name="Content Placeholder 3">
            <a:extLst>
              <a:ext uri="{FF2B5EF4-FFF2-40B4-BE49-F238E27FC236}">
                <a16:creationId xmlns:a16="http://schemas.microsoft.com/office/drawing/2014/main" id="{A156D42F-2990-0F7E-AB64-147F6BE50B47}"/>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572000" y="1234440"/>
            <a:ext cx="4103370" cy="4361689"/>
          </a:xfrm>
        </p:spPr>
        <p:txBody>
          <a:bodyPr>
            <a:normAutofit fontScale="70000" lnSpcReduction="20000"/>
          </a:bodyPr>
          <a:lstStyle/>
          <a:p>
            <a:pPr marL="0" indent="0">
              <a:spcBef>
                <a:spcPts val="1875"/>
              </a:spcBef>
              <a:buNone/>
            </a:pPr>
            <a:r>
              <a:rPr lang="en-US" b="1"/>
              <a:t>Appropriate Outdoor Clothing</a:t>
            </a:r>
          </a:p>
          <a:p>
            <a:pPr marL="0" lvl="1" indent="0">
              <a:buNone/>
            </a:pPr>
            <a:r>
              <a:rPr lang="en-US"/>
              <a:t>Suitable clothing for all weather, including warm layers, waterproofs, and sturdy footwear, is essential for safety and comfort.</a:t>
            </a:r>
          </a:p>
          <a:p>
            <a:pPr marL="0" indent="0">
              <a:spcBef>
                <a:spcPts val="1875"/>
              </a:spcBef>
              <a:buNone/>
            </a:pPr>
            <a:r>
              <a:rPr lang="en-US" b="1"/>
              <a:t>Clear Labelling of Items</a:t>
            </a:r>
          </a:p>
          <a:p>
            <a:pPr marL="0" lvl="1" indent="0">
              <a:buNone/>
            </a:pPr>
            <a:r>
              <a:rPr lang="en-US"/>
              <a:t>All clothing and equipment should be clearly labelled to prevent loss or confusion during outdoor activities.</a:t>
            </a:r>
          </a:p>
          <a:p>
            <a:pPr marL="0" indent="0">
              <a:spcBef>
                <a:spcPts val="1875"/>
              </a:spcBef>
              <a:buNone/>
            </a:pPr>
            <a:r>
              <a:rPr lang="en-US" b="1"/>
              <a:t>Promoting Independence</a:t>
            </a:r>
          </a:p>
          <a:p>
            <a:pPr marL="0" lvl="1" indent="0">
              <a:buNone/>
            </a:pPr>
            <a:r>
              <a:rPr lang="en-US"/>
              <a:t>Pupils are encouraged to carry their own luggage to foster responsibility and independence during trips.</a:t>
            </a:r>
          </a:p>
          <a:p>
            <a:pPr marL="0" indent="0">
              <a:spcBef>
                <a:spcPts val="1875"/>
              </a:spcBef>
              <a:buNone/>
            </a:pPr>
            <a:r>
              <a:rPr lang="en-US" b="1"/>
              <a:t>Staff Support and Guidance</a:t>
            </a:r>
          </a:p>
          <a:p>
            <a:pPr marL="0" lvl="1" indent="0">
              <a:buNone/>
            </a:pPr>
            <a:r>
              <a:rPr lang="en-US"/>
              <a:t>Staff provide guidance on packing and support in managing belongings, while encouraging pupils to take ownership.</a:t>
            </a:r>
          </a:p>
        </p:txBody>
      </p:sp>
    </p:spTree>
    <p:extLst>
      <p:ext uri="{BB962C8B-B14F-4D97-AF65-F5344CB8AC3E}">
        <p14:creationId xmlns:p14="http://schemas.microsoft.com/office/powerpoint/2010/main" val="1411596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DCE0-B47F-8C52-1A4B-92B196F203D9}"/>
              </a:ext>
            </a:extLst>
          </p:cNvPr>
          <p:cNvSpPr>
            <a:spLocks noGrp="1"/>
          </p:cNvSpPr>
          <p:nvPr>
            <p:ph type="title"/>
          </p:nvPr>
        </p:nvSpPr>
        <p:spPr>
          <a:xfrm>
            <a:off x="459486" y="1234440"/>
            <a:ext cx="3502152" cy="1090422"/>
          </a:xfrm>
        </p:spPr>
        <p:txBody>
          <a:bodyPr anchor="t">
            <a:normAutofit fontScale="90000"/>
          </a:bodyPr>
          <a:lstStyle/>
          <a:p>
            <a:r>
              <a:rPr lang="en-US"/>
              <a:t>Medical Information and First Aid Provision</a:t>
            </a:r>
          </a:p>
        </p:txBody>
      </p:sp>
      <p:pic>
        <p:nvPicPr>
          <p:cNvPr id="5" name="Content Placeholder 4" descr="first aid kit and camping equipment">
            <a:extLst>
              <a:ext uri="{FF2B5EF4-FFF2-40B4-BE49-F238E27FC236}">
                <a16:creationId xmlns:a16="http://schemas.microsoft.com/office/drawing/2014/main" id="{FD6C6F02-DA77-405B-9EB0-DD3CFC14B51A}"/>
              </a:ext>
            </a:extLst>
          </p:cNvPr>
          <p:cNvPicPr>
            <a:picLocks noGrp="1" noChangeAspect="1"/>
          </p:cNvPicPr>
          <p:nvPr>
            <p:ph type="pic" sz="quarter" idx="15"/>
          </p:nvPr>
        </p:nvPicPr>
        <p:blipFill>
          <a:blip r:embed="rId3"/>
          <a:srcRect l="11750" r="10801" b="-2"/>
          <a:stretch>
            <a:fillRect/>
          </a:stretch>
        </p:blipFill>
        <p:spPr>
          <a:xfrm>
            <a:off x="323528" y="4221088"/>
            <a:ext cx="3502152" cy="3018425"/>
          </a:xfrm>
        </p:spPr>
      </p:pic>
      <p:sp>
        <p:nvSpPr>
          <p:cNvPr id="4" name="Content Placeholder 3">
            <a:extLst>
              <a:ext uri="{FF2B5EF4-FFF2-40B4-BE49-F238E27FC236}">
                <a16:creationId xmlns:a16="http://schemas.microsoft.com/office/drawing/2014/main" id="{BEE631AC-6DBC-9B0D-447C-5CC0EBEF2BA2}"/>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572000" y="1234440"/>
            <a:ext cx="4103370" cy="4361689"/>
          </a:xfrm>
        </p:spPr>
        <p:txBody>
          <a:bodyPr>
            <a:normAutofit fontScale="70000" lnSpcReduction="20000"/>
          </a:bodyPr>
          <a:lstStyle/>
          <a:p>
            <a:pPr marL="0" indent="0">
              <a:spcBef>
                <a:spcPts val="1875"/>
              </a:spcBef>
              <a:buNone/>
            </a:pPr>
            <a:r>
              <a:rPr lang="en-US" b="1"/>
              <a:t>Accurate Medical Information</a:t>
            </a:r>
          </a:p>
          <a:p>
            <a:pPr marL="0" lvl="1" indent="0">
              <a:buNone/>
            </a:pPr>
            <a:r>
              <a:rPr lang="en-US"/>
              <a:t>Parents must complete medical forms accurately and update the school on health changes before departure.</a:t>
            </a:r>
          </a:p>
          <a:p>
            <a:pPr marL="0" indent="0">
              <a:spcBef>
                <a:spcPts val="1875"/>
              </a:spcBef>
              <a:buNone/>
            </a:pPr>
            <a:r>
              <a:rPr lang="en-US" b="1"/>
              <a:t>Medication Management</a:t>
            </a:r>
          </a:p>
          <a:p>
            <a:pPr marL="0" lvl="1" indent="0">
              <a:buNone/>
            </a:pPr>
            <a:r>
              <a:rPr lang="en-US"/>
              <a:t>All medication should be clearly labelled and handed to staff for safe storage and administration.</a:t>
            </a:r>
          </a:p>
          <a:p>
            <a:pPr marL="0" indent="0">
              <a:spcBef>
                <a:spcPts val="1875"/>
              </a:spcBef>
              <a:buNone/>
            </a:pPr>
            <a:r>
              <a:rPr lang="en-US" b="1"/>
              <a:t>Trained First Aid Staff</a:t>
            </a:r>
          </a:p>
          <a:p>
            <a:pPr marL="0" lvl="1" indent="0">
              <a:buNone/>
            </a:pPr>
            <a:r>
              <a:rPr lang="en-US"/>
              <a:t>Several staff members are trained as First Aiders to respond promptly to minor injuries and medical concerns.</a:t>
            </a:r>
          </a:p>
          <a:p>
            <a:pPr marL="0" indent="0">
              <a:spcBef>
                <a:spcPts val="1875"/>
              </a:spcBef>
              <a:buNone/>
            </a:pPr>
            <a:r>
              <a:rPr lang="en-US" b="1"/>
              <a:t>Access to Further Medical Support</a:t>
            </a:r>
          </a:p>
          <a:p>
            <a:pPr marL="0" lvl="1" indent="0">
              <a:buNone/>
            </a:pPr>
            <a:r>
              <a:rPr lang="en-US"/>
              <a:t>Established procedures ensure quick access to advanced medical support for serious health issues.</a:t>
            </a:r>
          </a:p>
        </p:txBody>
      </p:sp>
    </p:spTree>
    <p:extLst>
      <p:ext uri="{BB962C8B-B14F-4D97-AF65-F5344CB8AC3E}">
        <p14:creationId xmlns:p14="http://schemas.microsoft.com/office/powerpoint/2010/main" val="3634872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B43B-A842-7431-EF74-E77A500C2538}"/>
              </a:ext>
            </a:extLst>
          </p:cNvPr>
          <p:cNvSpPr>
            <a:spLocks noGrp="1"/>
          </p:cNvSpPr>
          <p:nvPr>
            <p:ph type="title"/>
          </p:nvPr>
        </p:nvSpPr>
        <p:spPr>
          <a:xfrm>
            <a:off x="459486" y="1200150"/>
            <a:ext cx="8215884" cy="548640"/>
          </a:xfrm>
        </p:spPr>
        <p:txBody>
          <a:bodyPr anchor="b">
            <a:normAutofit fontScale="90000"/>
          </a:bodyPr>
          <a:lstStyle/>
          <a:p>
            <a:r>
              <a:rPr lang="en-US"/>
              <a:t>Pocket Money, Valuables, and Personal Items</a:t>
            </a:r>
          </a:p>
        </p:txBody>
      </p:sp>
      <p:graphicFrame>
        <p:nvGraphicFramePr>
          <p:cNvPr id="4" name="Content Placeholder 3">
            <a:extLst>
              <a:ext uri="{FF2B5EF4-FFF2-40B4-BE49-F238E27FC236}">
                <a16:creationId xmlns:a16="http://schemas.microsoft.com/office/drawing/2014/main" id="{72BA81A8-3BEF-4099-B0AD-34635149CB43}"/>
              </a:ext>
            </a:extLst>
          </p:cNvPr>
          <p:cNvGraphicFramePr>
            <a:graphicFrameLocks noGrp="1"/>
          </p:cNvGraphicFramePr>
          <p:nvPr>
            <p:ph idx="1"/>
            <p:extLst>
              <p:ext uri="{D42A27DB-BD31-4B8C-83A1-F6EECF244321}">
                <p14:modId xmlns:p14="http://schemas.microsoft.com/office/powerpoint/2010/main" val="206257439"/>
              </p:ext>
              <p:ext uri="{E7BDC344-281C-4309-B0C6-D0EE65EED2A8}">
                <p202:designPr xmlns="" xmlns:p202="http://schemas.microsoft.com/office/powerpoint/2020/02/main">
                  <p202:designTagLst>
                    <p202:designTag name="ARCH:1:CLS" val="InformationBlock"/>
                    <p202:designTag name="ARCH:1:VSVAR" val="VisualTitledTextBox"/>
                  </p202:designTagLst>
                </p202:designPr>
              </p:ext>
            </p:extLst>
          </p:nvPr>
        </p:nvGraphicFramePr>
        <p:xfrm>
          <a:off x="459486" y="1879092"/>
          <a:ext cx="8215884" cy="3717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0749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Great Tower</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9717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a:t>
            </a:r>
            <a:endParaRPr lang="en-GB" dirty="0"/>
          </a:p>
        </p:txBody>
      </p:sp>
      <p:sp>
        <p:nvSpPr>
          <p:cNvPr id="3" name="Content Placeholder 2"/>
          <p:cNvSpPr>
            <a:spLocks noGrp="1"/>
          </p:cNvSpPr>
          <p:nvPr>
            <p:ph idx="1"/>
          </p:nvPr>
        </p:nvSpPr>
        <p:spPr/>
        <p:txBody>
          <a:bodyPr/>
          <a:lstStyle/>
          <a:p>
            <a:r>
              <a:rPr lang="en-US" dirty="0"/>
              <a:t>Arrive at normal time! </a:t>
            </a:r>
          </a:p>
          <a:p>
            <a:r>
              <a:rPr lang="en-US" dirty="0"/>
              <a:t>Office and Hall</a:t>
            </a:r>
          </a:p>
          <a:p>
            <a:r>
              <a:rPr lang="en-US" dirty="0"/>
              <a:t>Money and Medicine</a:t>
            </a:r>
          </a:p>
          <a:p>
            <a:r>
              <a:rPr lang="en-US" dirty="0"/>
              <a:t>Saying goodbye</a:t>
            </a:r>
            <a:endParaRPr lang="en-GB" dirty="0"/>
          </a:p>
        </p:txBody>
      </p:sp>
    </p:spTree>
    <p:extLst>
      <p:ext uri="{BB962C8B-B14F-4D97-AF65-F5344CB8AC3E}">
        <p14:creationId xmlns:p14="http://schemas.microsoft.com/office/powerpoint/2010/main" val="426620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3D00-F985-4DBB-8203-916137CCEB13}"/>
              </a:ext>
            </a:extLst>
          </p:cNvPr>
          <p:cNvSpPr>
            <a:spLocks noGrp="1"/>
          </p:cNvSpPr>
          <p:nvPr>
            <p:ph type="title"/>
          </p:nvPr>
        </p:nvSpPr>
        <p:spPr/>
        <p:txBody>
          <a:bodyPr/>
          <a:lstStyle/>
          <a:p>
            <a:r>
              <a:rPr lang="en-GB" dirty="0"/>
              <a:t>Staff</a:t>
            </a:r>
          </a:p>
        </p:txBody>
      </p:sp>
      <p:sp>
        <p:nvSpPr>
          <p:cNvPr id="3" name="Content Placeholder 2">
            <a:extLst>
              <a:ext uri="{FF2B5EF4-FFF2-40B4-BE49-F238E27FC236}">
                <a16:creationId xmlns:a16="http://schemas.microsoft.com/office/drawing/2014/main" id="{943E28D2-9DAA-4772-87F4-F02F90AE3093}"/>
              </a:ext>
            </a:extLst>
          </p:cNvPr>
          <p:cNvSpPr>
            <a:spLocks noGrp="1"/>
          </p:cNvSpPr>
          <p:nvPr>
            <p:ph idx="1"/>
          </p:nvPr>
        </p:nvSpPr>
        <p:spPr/>
        <p:txBody>
          <a:bodyPr>
            <a:normAutofit fontScale="77500" lnSpcReduction="20000"/>
          </a:bodyPr>
          <a:lstStyle/>
          <a:p>
            <a:pPr marL="0" indent="0" algn="just">
              <a:lnSpc>
                <a:spcPct val="115000"/>
              </a:lnSpc>
              <a:spcAft>
                <a:spcPts val="1000"/>
              </a:spcAft>
              <a:buNone/>
            </a:pPr>
            <a:r>
              <a:rPr lang="en-GB" sz="1800" b="1" u="sng" dirty="0">
                <a:effectLst/>
                <a:latin typeface="Calibri" panose="020F0502020204030204" pitchFamily="34" charset="0"/>
                <a:ea typeface="Times New Roman" panose="02020603050405020304" pitchFamily="18" charset="0"/>
                <a:cs typeface="Calibri" panose="020F0502020204030204" pitchFamily="34" charset="0"/>
              </a:rPr>
              <a:t>Roles and Responsibilities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b="1" dirty="0">
                <a:effectLst/>
                <a:latin typeface="Calibri" panose="020F0502020204030204" pitchFamily="34" charset="0"/>
                <a:ea typeface="Times New Roman" panose="02020603050405020304" pitchFamily="18" charset="0"/>
                <a:cs typeface="Calibri" panose="020F0502020204030204" pitchFamily="34" charset="0"/>
              </a:rPr>
              <a:t>Mr P Hampson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Party leader. Trip organisation. Group leader. First aid. Room Inspection. Evening Security check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Administration of medications. Collection of medication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b="1" dirty="0">
                <a:effectLst/>
                <a:latin typeface="Calibri" panose="020F0502020204030204" pitchFamily="34" charset="0"/>
                <a:ea typeface="Times New Roman" panose="02020603050405020304" pitchFamily="18" charset="0"/>
                <a:cs typeface="Calibri" panose="020F0502020204030204" pitchFamily="34" charset="0"/>
              </a:rPr>
              <a:t>Mr J </a:t>
            </a:r>
            <a:r>
              <a:rPr lang="en-GB" sz="1800" b="1" dirty="0" smtClean="0">
                <a:effectLst/>
                <a:latin typeface="Calibri" panose="020F0502020204030204" pitchFamily="34" charset="0"/>
                <a:ea typeface="Times New Roman" panose="02020603050405020304" pitchFamily="18" charset="0"/>
                <a:cs typeface="Calibri" panose="020F0502020204030204" pitchFamily="34" charset="0"/>
              </a:rPr>
              <a:t>Williamson (Monday, Tuesday, Wednesday)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Mr D </a:t>
            </a:r>
            <a:r>
              <a:rPr lang="en-GB" sz="1800" b="1" dirty="0" smtClean="0">
                <a:effectLst/>
                <a:latin typeface="Calibri" panose="020F0502020204030204" pitchFamily="34" charset="0"/>
                <a:ea typeface="Times New Roman" panose="02020603050405020304" pitchFamily="18" charset="0"/>
                <a:cs typeface="Calibri" panose="020F0502020204030204" pitchFamily="34" charset="0"/>
              </a:rPr>
              <a:t>Fisk (Thursday, Friday)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Group leader. Room inspections. Evening Security check. Pastoral care.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b="1" dirty="0">
                <a:effectLst/>
                <a:latin typeface="Calibri" panose="020F0502020204030204" pitchFamily="34" charset="0"/>
                <a:ea typeface="Times New Roman" panose="02020603050405020304" pitchFamily="18" charset="0"/>
                <a:cs typeface="Calibri" panose="020F0502020204030204" pitchFamily="34" charset="0"/>
              </a:rPr>
              <a:t>Mrs S Wilmot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Group Leader. Room inspections. Evening Security check. Pastoral care. First aid.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b="1" dirty="0">
                <a:effectLst/>
                <a:latin typeface="Calibri" panose="020F0502020204030204" pitchFamily="34" charset="0"/>
                <a:ea typeface="Times New Roman" panose="02020603050405020304" pitchFamily="18" charset="0"/>
                <a:cs typeface="Calibri" panose="020F0502020204030204" pitchFamily="34" charset="0"/>
              </a:rPr>
              <a:t>Miss S Smith</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Group Leader. Room inspections. Evening Security check. Pastoral care. First aid.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066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Great Tower facilities | Scou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65" y="980728"/>
            <a:ext cx="906030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5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857250"/>
            <a:ext cx="9104366" cy="5143500"/>
          </a:xfrm>
          <a:prstGeom prst="rect">
            <a:avLst/>
          </a:prstGeom>
        </p:spPr>
      </p:pic>
    </p:spTree>
    <p:extLst>
      <p:ext uri="{BB962C8B-B14F-4D97-AF65-F5344CB8AC3E}">
        <p14:creationId xmlns:p14="http://schemas.microsoft.com/office/powerpoint/2010/main" val="320670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p:cNvPicPr>
            <a:picLocks noChangeAspect="1"/>
          </p:cNvPicPr>
          <p:nvPr/>
        </p:nvPicPr>
        <p:blipFill>
          <a:blip r:embed="rId2"/>
          <a:stretch>
            <a:fillRect/>
          </a:stretch>
        </p:blipFill>
        <p:spPr>
          <a:xfrm>
            <a:off x="1593056" y="1484709"/>
            <a:ext cx="5663627" cy="3755231"/>
          </a:xfrm>
          <a:prstGeom prst="rect">
            <a:avLst/>
          </a:prstGeom>
        </p:spPr>
      </p:pic>
    </p:spTree>
    <p:extLst>
      <p:ext uri="{BB962C8B-B14F-4D97-AF65-F5344CB8AC3E}">
        <p14:creationId xmlns:p14="http://schemas.microsoft.com/office/powerpoint/2010/main" val="9294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03DA144A-E1C7-42A0-9065-B338B8236B7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601EFBF-2093-49A4-A24E-CDE8BAA4C83B}"/>
              </a:ext>
            </a:extLst>
          </p:cNvPr>
          <p:cNvPicPr>
            <a:picLocks noChangeAspect="1"/>
          </p:cNvPicPr>
          <p:nvPr/>
        </p:nvPicPr>
        <p:blipFill>
          <a:blip r:embed="rId2"/>
          <a:stretch>
            <a:fillRect/>
          </a:stretch>
        </p:blipFill>
        <p:spPr>
          <a:xfrm>
            <a:off x="18420" y="476672"/>
            <a:ext cx="9030960" cy="5496692"/>
          </a:xfrm>
          <a:prstGeom prst="rect">
            <a:avLst/>
          </a:prstGeom>
        </p:spPr>
      </p:pic>
    </p:spTree>
    <p:extLst>
      <p:ext uri="{BB962C8B-B14F-4D97-AF65-F5344CB8AC3E}">
        <p14:creationId xmlns:p14="http://schemas.microsoft.com/office/powerpoint/2010/main" val="212495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Great Tower site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57249"/>
            <a:ext cx="9144001" cy="530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3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3159" y="208353"/>
            <a:ext cx="4830536" cy="63282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09915" y="905544"/>
            <a:ext cx="6500827" cy="4855555"/>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5763" y="61999"/>
            <a:ext cx="4855557" cy="6670127"/>
          </a:xfrm>
          <a:prstGeom prst="rect">
            <a:avLst/>
          </a:prstGeom>
        </p:spPr>
      </p:pic>
      <p:pic>
        <p:nvPicPr>
          <p:cNvPr id="7" name="Picture 6"/>
          <p:cNvPicPr>
            <a:picLocks noChangeAspect="1"/>
          </p:cNvPicPr>
          <p:nvPr/>
        </p:nvPicPr>
        <p:blipFill>
          <a:blip r:embed="rId5"/>
          <a:stretch>
            <a:fillRect/>
          </a:stretch>
        </p:blipFill>
        <p:spPr>
          <a:xfrm>
            <a:off x="1989173" y="104169"/>
            <a:ext cx="4855557" cy="6671784"/>
          </a:xfrm>
          <a:prstGeom prst="rect">
            <a:avLst/>
          </a:prstGeom>
        </p:spPr>
      </p:pic>
      <p:pic>
        <p:nvPicPr>
          <p:cNvPr id="8" name="Picture 7"/>
          <p:cNvPicPr>
            <a:picLocks noChangeAspect="1"/>
          </p:cNvPicPr>
          <p:nvPr/>
        </p:nvPicPr>
        <p:blipFill>
          <a:blip r:embed="rId6"/>
          <a:stretch>
            <a:fillRect/>
          </a:stretch>
        </p:blipFill>
        <p:spPr>
          <a:xfrm>
            <a:off x="2070584" y="145591"/>
            <a:ext cx="4830536" cy="6672612"/>
          </a:xfrm>
          <a:prstGeom prst="rect">
            <a:avLst/>
          </a:prstGeom>
        </p:spPr>
      </p:pic>
      <p:pic>
        <p:nvPicPr>
          <p:cNvPr id="9" name="Picture 8"/>
          <p:cNvPicPr>
            <a:picLocks noChangeAspect="1"/>
          </p:cNvPicPr>
          <p:nvPr/>
        </p:nvPicPr>
        <p:blipFill>
          <a:blip r:embed="rId7"/>
          <a:stretch>
            <a:fillRect/>
          </a:stretch>
        </p:blipFill>
        <p:spPr>
          <a:xfrm>
            <a:off x="2093158" y="73436"/>
            <a:ext cx="4855557" cy="6673441"/>
          </a:xfrm>
          <a:prstGeom prst="rect">
            <a:avLst/>
          </a:prstGeom>
        </p:spPr>
      </p:pic>
      <p:pic>
        <p:nvPicPr>
          <p:cNvPr id="10" name="Picture 9"/>
          <p:cNvPicPr>
            <a:picLocks noChangeAspect="1"/>
          </p:cNvPicPr>
          <p:nvPr/>
        </p:nvPicPr>
        <p:blipFill>
          <a:blip r:embed="rId8"/>
          <a:stretch>
            <a:fillRect/>
          </a:stretch>
        </p:blipFill>
        <p:spPr>
          <a:xfrm>
            <a:off x="2097676" y="52466"/>
            <a:ext cx="4968552" cy="6766324"/>
          </a:xfrm>
          <a:prstGeom prst="rect">
            <a:avLst/>
          </a:prstGeom>
        </p:spPr>
      </p:pic>
      <p:pic>
        <p:nvPicPr>
          <p:cNvPr id="11" name="Picture 10"/>
          <p:cNvPicPr>
            <a:picLocks noChangeAspect="1"/>
          </p:cNvPicPr>
          <p:nvPr/>
        </p:nvPicPr>
        <p:blipFill>
          <a:blip r:embed="rId9"/>
          <a:stretch>
            <a:fillRect/>
          </a:stretch>
        </p:blipFill>
        <p:spPr>
          <a:xfrm>
            <a:off x="2051720" y="26074"/>
            <a:ext cx="4968552" cy="6766324"/>
          </a:xfrm>
          <a:prstGeom prst="rect">
            <a:avLst/>
          </a:prstGeom>
        </p:spPr>
      </p:pic>
      <p:pic>
        <p:nvPicPr>
          <p:cNvPr id="12" name="Picture 11"/>
          <p:cNvPicPr>
            <a:picLocks noChangeAspect="1"/>
          </p:cNvPicPr>
          <p:nvPr/>
        </p:nvPicPr>
        <p:blipFill>
          <a:blip r:embed="rId10"/>
          <a:stretch>
            <a:fillRect/>
          </a:stretch>
        </p:blipFill>
        <p:spPr>
          <a:xfrm>
            <a:off x="2915816" y="1322074"/>
            <a:ext cx="3096343" cy="3569656"/>
          </a:xfrm>
          <a:prstGeom prst="rect">
            <a:avLst/>
          </a:prstGeom>
        </p:spPr>
      </p:pic>
    </p:spTree>
    <p:extLst>
      <p:ext uri="{BB962C8B-B14F-4D97-AF65-F5344CB8AC3E}">
        <p14:creationId xmlns:p14="http://schemas.microsoft.com/office/powerpoint/2010/main" val="7352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298</TotalTime>
  <Words>403</Words>
  <Application>Microsoft Office PowerPoint</Application>
  <PresentationFormat>On-screen Show (4:3)</PresentationFormat>
  <Paragraphs>60</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Impact</vt:lpstr>
      <vt:lpstr>Times New Roman</vt:lpstr>
      <vt:lpstr>NewsPrint</vt:lpstr>
      <vt:lpstr>Great Tower</vt:lpstr>
      <vt:lpstr>Monday </vt:lpstr>
      <vt:lpstr>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Clothing, Equipment, and Personal Responsibility</vt:lpstr>
      <vt:lpstr>Medical Information and First Aid Provision</vt:lpstr>
      <vt:lpstr>Pocket Money, Valuables, and Personal Items</vt:lpstr>
      <vt:lpstr>Great Tower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Tower 2018</dc:title>
  <dc:creator>Paul Hampson</dc:creator>
  <cp:lastModifiedBy>James Williamson</cp:lastModifiedBy>
  <cp:revision>20</cp:revision>
  <dcterms:created xsi:type="dcterms:W3CDTF">2018-07-20T14:49:12Z</dcterms:created>
  <dcterms:modified xsi:type="dcterms:W3CDTF">2026-04-22T16:49:17Z</dcterms:modified>
</cp:coreProperties>
</file>